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20104100" cy="11309350"/>
  <p:notesSz cx="20104100" cy="11309350"/>
  <p:embeddedFontLs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Garamond" panose="02020404030301010803" pitchFamily="18" charset="0"/>
      <p:regular r:id="rId27"/>
      <p:bold r:id="rId28"/>
      <p:italic r:id="rId29"/>
      <p:boldItalic r:id="rId30"/>
    </p:embeddedFont>
    <p:embeddedFont>
      <p:font typeface="Poppins" panose="00000500000000000000" pitchFamily="2" charset="0"/>
      <p:regular r:id="rId31"/>
      <p:bold r:id="rId32"/>
      <p:italic r:id="rId33"/>
      <p:boldItalic r:id="rId34"/>
    </p:embeddedFont>
    <p:embeddedFont>
      <p:font typeface="Poppins Light" panose="00000400000000000000" pitchFamily="2" charset="0"/>
      <p:regular r:id="rId35"/>
      <p:bold r:id="rId36"/>
      <p:italic r:id="rId37"/>
      <p:boldItalic r:id="rId38"/>
    </p:embeddedFont>
    <p:embeddedFont>
      <p:font typeface="Poppins Medium" panose="00000600000000000000" pitchFamily="2" charset="0"/>
      <p:regular r:id="rId39"/>
      <p:bold r:id="rId40"/>
      <p:italic r:id="rId41"/>
      <p:boldItalic r:id="rId42"/>
    </p:embeddedFont>
    <p:embeddedFont>
      <p:font typeface="Poppins SemiBold" panose="00000700000000000000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gFhl4iCSTogua+sHJusKJPkBSa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0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CDC1A8-3D28-405F-8170-349D91F206DD}">
  <a:tblStyle styleId="{07CDC1A8-3D28-405F-8170-349D91F206D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3"/>
  </p:normalViewPr>
  <p:slideViewPr>
    <p:cSldViewPr snapToGrid="0">
      <p:cViewPr varScale="1">
        <p:scale>
          <a:sx n="62" d="100"/>
          <a:sy n="62" d="100"/>
        </p:scale>
        <p:origin x="822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font" Target="fonts/font19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351350" y="848200"/>
            <a:ext cx="13403400" cy="424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2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3" name="Google Shape;3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3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2" name="Google Shape;36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4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2" name="Google Shape;3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5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7" name="Google Shape;39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6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0" name="Google Shape;42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7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0" name="Google Shape;46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8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6" name="Google Shape;49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9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1" name="Google Shape;53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0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2" name="Google Shape;54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" name="Google Shape;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6" name="Google Shape;51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4" name="Google Shape;19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2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600" b="1" i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body" idx="1"/>
          </p:nvPr>
        </p:nvSpPr>
        <p:spPr>
          <a:xfrm>
            <a:off x="1708472" y="3091878"/>
            <a:ext cx="10490835" cy="724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22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" name="Google Shape;16;p22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3"/>
          <p:cNvSpPr txBox="1"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600" b="1" i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subTitle" idx="1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1" name="Google Shape;21;p23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23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4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600" b="1" i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body" idx="1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body" idx="2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24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24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5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600" b="1" i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5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" name="Google Shape;34;p25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25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6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26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26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>
            <a:spLocks noGrp="1"/>
          </p:cNvSpPr>
          <p:nvPr>
            <p:ph type="title"/>
          </p:nvPr>
        </p:nvSpPr>
        <p:spPr>
          <a:xfrm>
            <a:off x="7928663" y="1648237"/>
            <a:ext cx="4246778" cy="914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imes New Roman"/>
              <a:buNone/>
              <a:defRPr sz="5936" b="0" i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dt" idx="10"/>
          </p:nvPr>
        </p:nvSpPr>
        <p:spPr>
          <a:xfrm>
            <a:off x="7790339" y="10644651"/>
            <a:ext cx="45234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sldNum" idx="12"/>
          </p:nvPr>
        </p:nvSpPr>
        <p:spPr>
          <a:xfrm>
            <a:off x="14198520" y="10656258"/>
            <a:ext cx="4523423" cy="25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649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649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649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649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649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649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649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649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649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Google Shape;31;p25"/>
          <p:cNvSpPr txBox="1">
            <a:spLocks noGrp="1"/>
          </p:cNvSpPr>
          <p:nvPr>
            <p:ph type="body" idx="1"/>
          </p:nvPr>
        </p:nvSpPr>
        <p:spPr>
          <a:xfrm>
            <a:off x="1382157" y="4221818"/>
            <a:ext cx="17339786" cy="6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753923" lvl="0" indent="-523558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1507846" lvl="1" indent="-523558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2261768" lvl="2" indent="-501566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190"/>
              <a:buChar char="▪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3015691" lvl="3" indent="-523558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3769614" lvl="4" indent="-523558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4523537" lvl="5" indent="-565442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5277460" lvl="6" indent="-565442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6031382" lvl="7" indent="-565442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785305" lvl="8" indent="-565442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ftr" idx="11"/>
          </p:nvPr>
        </p:nvSpPr>
        <p:spPr>
          <a:xfrm>
            <a:off x="1382157" y="10644651"/>
            <a:ext cx="63381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1889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600" b="1" i="0" u="none" strike="noStrike" cap="none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1"/>
          <p:cNvSpPr txBox="1">
            <a:spLocks noGrp="1"/>
          </p:cNvSpPr>
          <p:nvPr>
            <p:ph type="body" idx="1"/>
          </p:nvPr>
        </p:nvSpPr>
        <p:spPr>
          <a:xfrm>
            <a:off x="1708472" y="3091878"/>
            <a:ext cx="10490835" cy="724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1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9" name="Google Shape;9;p21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0" name="Google Shape;10;p21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595"/>
            <a:ext cx="20140187" cy="11328855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"/>
          <p:cNvSpPr txBox="1"/>
          <p:nvPr/>
        </p:nvSpPr>
        <p:spPr>
          <a:xfrm>
            <a:off x="435430" y="1978026"/>
            <a:ext cx="20140187" cy="7239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9700" rIns="0" bIns="0" anchor="t" anchorCtr="0">
            <a:spAutoFit/>
          </a:bodyPr>
          <a:lstStyle/>
          <a:p>
            <a:pPr marL="0" marR="66929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 i="0" dirty="0">
                <a:solidFill>
                  <a:srgbClr val="C33EF9"/>
                </a:solidFill>
                <a:latin typeface="Poppins"/>
                <a:ea typeface="Poppins"/>
                <a:cs typeface="Poppins"/>
                <a:sym typeface="Poppins"/>
              </a:rPr>
              <a:t>IMO WORKSTREAM</a:t>
            </a:r>
          </a:p>
          <a:p>
            <a:pPr marL="0" marR="66929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7200" b="1" i="0" dirty="0">
              <a:solidFill>
                <a:schemeClr val="bg1">
                  <a:lumMod val="50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66929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>
              <a:solidFill>
                <a:schemeClr val="bg1">
                  <a:lumMod val="50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66929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7200" b="1" i="0" dirty="0">
              <a:solidFill>
                <a:schemeClr val="bg1">
                  <a:lumMod val="50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66929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>
              <a:solidFill>
                <a:schemeClr val="bg1">
                  <a:lumMod val="50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66929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dirty="0">
                <a:solidFill>
                  <a:schemeClr val="bg1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KICKOFF MEETING</a:t>
            </a:r>
            <a:endParaRPr sz="8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1"/>
          <p:cNvSpPr/>
          <p:nvPr/>
        </p:nvSpPr>
        <p:spPr>
          <a:xfrm>
            <a:off x="1425799" y="1090050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99" name="Google Shape;299;p11"/>
          <p:cNvSpPr txBox="1"/>
          <p:nvPr/>
        </p:nvSpPr>
        <p:spPr>
          <a:xfrm>
            <a:off x="1628253" y="3624327"/>
            <a:ext cx="9490075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Medium"/>
                <a:ea typeface="Poppins Medium"/>
                <a:cs typeface="Poppins Medium"/>
                <a:sym typeface="Poppins Medium"/>
              </a:rPr>
              <a:t>Master Documents	                             Supporting Guides</a:t>
            </a:r>
            <a:endParaRPr sz="27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00" name="Google Shape;300;p11"/>
          <p:cNvSpPr/>
          <p:nvPr/>
        </p:nvSpPr>
        <p:spPr>
          <a:xfrm>
            <a:off x="1640953" y="4260854"/>
            <a:ext cx="3246755" cy="0"/>
          </a:xfrm>
          <a:custGeom>
            <a:avLst/>
            <a:gdLst/>
            <a:ahLst/>
            <a:cxnLst/>
            <a:rect l="l" t="t" r="r" b="b"/>
            <a:pathLst>
              <a:path w="3246754" h="120000" extrusionOk="0">
                <a:moveTo>
                  <a:pt x="0" y="0"/>
                </a:moveTo>
                <a:lnTo>
                  <a:pt x="3246623" y="0"/>
                </a:lnTo>
              </a:path>
            </a:pathLst>
          </a:custGeom>
          <a:noFill/>
          <a:ln w="31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01" name="Google Shape;301;p11"/>
          <p:cNvSpPr txBox="1"/>
          <p:nvPr/>
        </p:nvSpPr>
        <p:spPr>
          <a:xfrm>
            <a:off x="1916908" y="4482465"/>
            <a:ext cx="4034790" cy="1858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Comm Planning Doc</a:t>
            </a:r>
          </a:p>
          <a:p>
            <a:pPr marL="12700" marR="508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Key Messages Log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Audience Matrix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FAQs by audience/function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“What’s Changing” Log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2" name="Google Shape;30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0949" y="4622694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0949" y="4985685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0949" y="5348677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0949" y="5711666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0949" y="6074657"/>
            <a:ext cx="121776" cy="1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11"/>
          <p:cNvSpPr/>
          <p:nvPr/>
        </p:nvSpPr>
        <p:spPr>
          <a:xfrm>
            <a:off x="7867759" y="4260854"/>
            <a:ext cx="3246755" cy="0"/>
          </a:xfrm>
          <a:custGeom>
            <a:avLst/>
            <a:gdLst/>
            <a:ahLst/>
            <a:cxnLst/>
            <a:rect l="l" t="t" r="r" b="b"/>
            <a:pathLst>
              <a:path w="3246754" h="120000" extrusionOk="0">
                <a:moveTo>
                  <a:pt x="0" y="0"/>
                </a:moveTo>
                <a:lnTo>
                  <a:pt x="3246623" y="0"/>
                </a:lnTo>
              </a:path>
            </a:pathLst>
          </a:custGeom>
          <a:noFill/>
          <a:ln w="31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08" name="Google Shape;308;p11"/>
          <p:cNvSpPr txBox="1"/>
          <p:nvPr/>
        </p:nvSpPr>
        <p:spPr>
          <a:xfrm>
            <a:off x="8143720" y="4467860"/>
            <a:ext cx="2839085" cy="185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Media/Investor Guide Customer Guide Supplier Guide</a:t>
            </a:r>
          </a:p>
          <a:p>
            <a:pPr marL="12700" marR="508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Employee Guide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Social Media Guides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9" name="Google Shape;309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7755" y="4622694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7755" y="4985685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67755" y="5348677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67755" y="5711666"/>
            <a:ext cx="121776" cy="1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1"/>
          <p:cNvSpPr txBox="1"/>
          <p:nvPr/>
        </p:nvSpPr>
        <p:spPr>
          <a:xfrm>
            <a:off x="13491884" y="3624327"/>
            <a:ext cx="5053965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Medium"/>
                <a:ea typeface="Poppins Medium"/>
                <a:cs typeface="Poppins Medium"/>
                <a:sym typeface="Poppins Medium"/>
              </a:rPr>
              <a:t>Ongoing (90-day) Guidance</a:t>
            </a:r>
            <a:endParaRPr sz="27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14" name="Google Shape;314;p11"/>
          <p:cNvSpPr/>
          <p:nvPr/>
        </p:nvSpPr>
        <p:spPr>
          <a:xfrm>
            <a:off x="13504584" y="4260854"/>
            <a:ext cx="3246755" cy="0"/>
          </a:xfrm>
          <a:custGeom>
            <a:avLst/>
            <a:gdLst/>
            <a:ahLst/>
            <a:cxnLst/>
            <a:rect l="l" t="t" r="r" b="b"/>
            <a:pathLst>
              <a:path w="3246755" h="120000" extrusionOk="0">
                <a:moveTo>
                  <a:pt x="0" y="0"/>
                </a:moveTo>
                <a:lnTo>
                  <a:pt x="3246623" y="0"/>
                </a:lnTo>
              </a:path>
            </a:pathLst>
          </a:custGeom>
          <a:noFill/>
          <a:ln w="31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15" name="Google Shape;315;p11"/>
          <p:cNvSpPr txBox="1"/>
          <p:nvPr/>
        </p:nvSpPr>
        <p:spPr>
          <a:xfrm>
            <a:off x="13780543" y="4514850"/>
            <a:ext cx="3144520" cy="75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Update cadence Announcement support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16" name="Google Shape;316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504581" y="4622694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504581" y="4985685"/>
            <a:ext cx="121776" cy="1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1"/>
          <p:cNvSpPr txBox="1"/>
          <p:nvPr/>
        </p:nvSpPr>
        <p:spPr>
          <a:xfrm>
            <a:off x="7855060" y="6860516"/>
            <a:ext cx="323850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Medium"/>
                <a:ea typeface="Poppins Medium"/>
                <a:cs typeface="Poppins Medium"/>
                <a:sym typeface="Poppins Medium"/>
              </a:rPr>
              <a:t>Delivery &amp; Support</a:t>
            </a:r>
            <a:endParaRPr sz="27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19" name="Google Shape;319;p11"/>
          <p:cNvSpPr/>
          <p:nvPr/>
        </p:nvSpPr>
        <p:spPr>
          <a:xfrm>
            <a:off x="7867759" y="7497041"/>
            <a:ext cx="3246755" cy="0"/>
          </a:xfrm>
          <a:custGeom>
            <a:avLst/>
            <a:gdLst/>
            <a:ahLst/>
            <a:cxnLst/>
            <a:rect l="l" t="t" r="r" b="b"/>
            <a:pathLst>
              <a:path w="3246754" h="120000" extrusionOk="0">
                <a:moveTo>
                  <a:pt x="0" y="0"/>
                </a:moveTo>
                <a:lnTo>
                  <a:pt x="3246623" y="0"/>
                </a:lnTo>
              </a:path>
            </a:pathLst>
          </a:custGeom>
          <a:noFill/>
          <a:ln w="31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20" name="Google Shape;320;p11"/>
          <p:cNvSpPr txBox="1"/>
          <p:nvPr/>
        </p:nvSpPr>
        <p:spPr>
          <a:xfrm>
            <a:off x="8143720" y="7744460"/>
            <a:ext cx="6132830" cy="1491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60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Day 1 Zoom meeting agenda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  <a:p>
            <a:pPr marL="12700" marR="508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Day 1 Zoom meeting content support Day 1 Intranet messaging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Day 1 Guides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1" name="Google Shape;32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67755" y="7858883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67755" y="8221874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7755" y="8584865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7755" y="8947856"/>
            <a:ext cx="121776" cy="1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1"/>
          <p:cNvSpPr txBox="1"/>
          <p:nvPr/>
        </p:nvSpPr>
        <p:spPr>
          <a:xfrm>
            <a:off x="1540488" y="6860516"/>
            <a:ext cx="5621655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Medium"/>
                <a:ea typeface="Poppins Medium"/>
                <a:cs typeface="Poppins Medium"/>
                <a:sym typeface="Poppins Medium"/>
              </a:rPr>
              <a:t>Employee Resource Guide (PDF)</a:t>
            </a:r>
            <a:endParaRPr sz="27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26" name="Google Shape;326;p11"/>
          <p:cNvSpPr/>
          <p:nvPr/>
        </p:nvSpPr>
        <p:spPr>
          <a:xfrm>
            <a:off x="1553189" y="7497044"/>
            <a:ext cx="3246755" cy="0"/>
          </a:xfrm>
          <a:custGeom>
            <a:avLst/>
            <a:gdLst/>
            <a:ahLst/>
            <a:cxnLst/>
            <a:rect l="l" t="t" r="r" b="b"/>
            <a:pathLst>
              <a:path w="3246754" h="120000" extrusionOk="0">
                <a:moveTo>
                  <a:pt x="0" y="0"/>
                </a:moveTo>
                <a:lnTo>
                  <a:pt x="3246623" y="0"/>
                </a:lnTo>
              </a:path>
            </a:pathLst>
          </a:custGeom>
          <a:noFill/>
          <a:ln w="31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27" name="Google Shape;327;p11"/>
          <p:cNvSpPr txBox="1"/>
          <p:nvPr/>
        </p:nvSpPr>
        <p:spPr>
          <a:xfrm>
            <a:off x="1829143" y="7802245"/>
            <a:ext cx="5833745" cy="2957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60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Key Messages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  <a:p>
            <a:pPr marL="12700" marR="508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Company overview (scale, vision, principles) Leadership info/org chart (high level) “What’s Changing”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  <a:p>
            <a:pPr marL="12700" lvl="0" indent="0" algn="just" rtl="0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Key Contacts by function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  <a:p>
            <a:pPr marL="12700" marR="1633220" lvl="0" indent="0" algn="just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dirty="0">
                <a:latin typeface="Poppins"/>
                <a:ea typeface="Poppins"/>
                <a:cs typeface="Poppins"/>
                <a:sym typeface="Poppins"/>
              </a:rPr>
              <a:t>Day 1 Critical policies, processes Branding Guidelines (if needed) FAQs</a:t>
            </a:r>
            <a:endParaRPr sz="2050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8" name="Google Shape;328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53185" y="7888528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3185" y="8251519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3185" y="8614510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53185" y="8977500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3185" y="9703482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53185" y="9340491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53185" y="10082761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3185" y="10462039"/>
            <a:ext cx="121776" cy="1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1"/>
          <p:cNvSpPr txBox="1">
            <a:spLocks noGrp="1"/>
          </p:cNvSpPr>
          <p:nvPr>
            <p:ph type="title"/>
          </p:nvPr>
        </p:nvSpPr>
        <p:spPr>
          <a:xfrm>
            <a:off x="1674961" y="1191320"/>
            <a:ext cx="13953254" cy="305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INTEGRATION COMMUNICA</a:t>
            </a:r>
            <a:r>
              <a:rPr lang="en-US" sz="6600" b="1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rPr>
              <a:t>TION DELIVERABLES</a:t>
            </a:r>
            <a:br>
              <a:rPr lang="en-US" sz="6600" dirty="0">
                <a:latin typeface="Poppins"/>
                <a:ea typeface="Poppins"/>
                <a:cs typeface="Poppins"/>
                <a:sym typeface="Poppins"/>
              </a:rPr>
            </a:br>
            <a:r>
              <a:rPr lang="en-US" sz="6600" dirty="0">
                <a:latin typeface="Poppins"/>
                <a:ea typeface="Poppins"/>
                <a:cs typeface="Poppins"/>
                <a:sym typeface="Poppins"/>
              </a:rPr>
              <a:t> </a:t>
            </a:r>
            <a:endParaRPr dirty="0"/>
          </a:p>
        </p:txBody>
      </p:sp>
      <p:pic>
        <p:nvPicPr>
          <p:cNvPr id="337" name="Google Shape;337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41156" y="10640461"/>
            <a:ext cx="17162943" cy="6680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189;p7">
            <a:extLst>
              <a:ext uri="{FF2B5EF4-FFF2-40B4-BE49-F238E27FC236}">
                <a16:creationId xmlns:a16="http://schemas.microsoft.com/office/drawing/2014/main" id="{687AF86A-54CB-858A-BF55-0384EDDCF355}"/>
              </a:ext>
            </a:extLst>
          </p:cNvPr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3" name="Google Shape;190;p7">
              <a:extLst>
                <a:ext uri="{FF2B5EF4-FFF2-40B4-BE49-F238E27FC236}">
                  <a16:creationId xmlns:a16="http://schemas.microsoft.com/office/drawing/2014/main" id="{48BC4A8C-DB91-5594-1DF4-3A9F5D9C25C0}"/>
                </a:ext>
              </a:extLst>
            </p:cNvPr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" name="Google Shape;191;p7">
              <a:extLst>
                <a:ext uri="{FF2B5EF4-FFF2-40B4-BE49-F238E27FC236}">
                  <a16:creationId xmlns:a16="http://schemas.microsoft.com/office/drawing/2014/main" id="{70576005-499C-F515-94C8-56105343522D}"/>
                </a:ext>
              </a:extLst>
            </p:cNvPr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10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pic>
        <p:nvPicPr>
          <p:cNvPr id="5" name="Google Shape;312;p11">
            <a:extLst>
              <a:ext uri="{FF2B5EF4-FFF2-40B4-BE49-F238E27FC236}">
                <a16:creationId xmlns:a16="http://schemas.microsoft.com/office/drawing/2014/main" id="{52744D85-8A41-BAA1-16B7-810491972C3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75777" y="6080633"/>
            <a:ext cx="121776" cy="1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Holder 5">
            <a:extLst>
              <a:ext uri="{FF2B5EF4-FFF2-40B4-BE49-F238E27FC236}">
                <a16:creationId xmlns:a16="http://schemas.microsoft.com/office/drawing/2014/main" id="{412F7491-8ED7-030B-ED0C-2AC81D44603B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</a:t>
            </a:r>
            <a:r>
              <a:rPr lang="en-US" sz="1600" kern="1200" dirty="0" err="1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MandAPlaybook.comc</a:t>
            </a:r>
            <a:endParaRPr lang="en-US" sz="1600" dirty="0"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1;p6">
            <a:extLst>
              <a:ext uri="{FF2B5EF4-FFF2-40B4-BE49-F238E27FC236}">
                <a16:creationId xmlns:a16="http://schemas.microsoft.com/office/drawing/2014/main" id="{97CBF401-497C-1D35-05D5-3ADFD9453F13}"/>
              </a:ext>
            </a:extLst>
          </p:cNvPr>
          <p:cNvSpPr/>
          <p:nvPr/>
        </p:nvSpPr>
        <p:spPr>
          <a:xfrm>
            <a:off x="0" y="9778644"/>
            <a:ext cx="20104100" cy="1530350"/>
          </a:xfrm>
          <a:custGeom>
            <a:avLst/>
            <a:gdLst/>
            <a:ahLst/>
            <a:cxnLst/>
            <a:rect l="l" t="t" r="r" b="b"/>
            <a:pathLst>
              <a:path w="20104100" h="1530350" extrusionOk="0">
                <a:moveTo>
                  <a:pt x="20104099" y="0"/>
                </a:moveTo>
                <a:lnTo>
                  <a:pt x="0" y="0"/>
                </a:lnTo>
                <a:lnTo>
                  <a:pt x="0" y="1529911"/>
                </a:lnTo>
                <a:lnTo>
                  <a:pt x="20104099" y="1529911"/>
                </a:lnTo>
                <a:lnTo>
                  <a:pt x="20104099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46" name="Google Shape;346;p12"/>
          <p:cNvSpPr/>
          <p:nvPr/>
        </p:nvSpPr>
        <p:spPr>
          <a:xfrm>
            <a:off x="1425799" y="1105139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47" name="Google Shape;347;p12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7750" rIns="0" bIns="0" anchor="t" anchorCtr="0">
            <a:spAutoFit/>
          </a:bodyPr>
          <a:lstStyle/>
          <a:p>
            <a:pPr marL="57531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 WE NEED TO START NOW</a:t>
            </a:r>
            <a:endParaRPr dirty="0"/>
          </a:p>
        </p:txBody>
      </p:sp>
      <p:sp>
        <p:nvSpPr>
          <p:cNvPr id="348" name="Google Shape;348;p12"/>
          <p:cNvSpPr/>
          <p:nvPr/>
        </p:nvSpPr>
        <p:spPr>
          <a:xfrm>
            <a:off x="1425799" y="6464295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90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49" name="Google Shape;349;p12"/>
          <p:cNvSpPr txBox="1"/>
          <p:nvPr/>
        </p:nvSpPr>
        <p:spPr>
          <a:xfrm>
            <a:off x="1615819" y="6636465"/>
            <a:ext cx="10134600" cy="103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rPr>
              <a:t>BUT THE PAY-OFF IS BIG:</a:t>
            </a:r>
            <a:endParaRPr sz="66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0" name="Google Shape;350;p12"/>
          <p:cNvSpPr txBox="1"/>
          <p:nvPr/>
        </p:nvSpPr>
        <p:spPr>
          <a:xfrm>
            <a:off x="2056475" y="8096885"/>
            <a:ext cx="9335770" cy="1596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50" b="0" dirty="0">
                <a:latin typeface="Poppins Light"/>
                <a:ea typeface="Poppins Light"/>
                <a:cs typeface="Poppins Light"/>
                <a:sym typeface="Poppins Light"/>
              </a:rPr>
              <a:t>Integration effort will be well-organized from Day 1 Pursuit of quick wins and synergies begin Day 1 Positive momentum is achieved</a:t>
            </a:r>
            <a:endParaRPr sz="29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51" name="Google Shape;35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4977" y="8349559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24977" y="8857987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24977" y="9366415"/>
            <a:ext cx="121776" cy="1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12"/>
          <p:cNvSpPr txBox="1"/>
          <p:nvPr/>
        </p:nvSpPr>
        <p:spPr>
          <a:xfrm>
            <a:off x="2056486" y="2898615"/>
            <a:ext cx="13767435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350" rIns="0" bIns="0" anchor="t" anchorCtr="0">
            <a:spAutoFit/>
          </a:bodyPr>
          <a:lstStyle/>
          <a:p>
            <a:pPr marL="12700" marR="5080" lvl="0" indent="0" algn="l" rtl="0">
              <a:lnSpc>
                <a:spcPct val="1145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50" b="0" dirty="0">
                <a:latin typeface="Poppins Light"/>
                <a:ea typeface="Poppins Light"/>
                <a:cs typeface="Poppins Light"/>
                <a:sym typeface="Poppins Light"/>
              </a:rPr>
              <a:t>Integration strategy, org structure, and communications plan needs to be determined before acquisition is publicly announced.</a:t>
            </a:r>
            <a:endParaRPr sz="29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730"/>
              </a:spcBef>
              <a:spcAft>
                <a:spcPts val="0"/>
              </a:spcAft>
              <a:buNone/>
            </a:pPr>
            <a:r>
              <a:rPr lang="en-US" sz="2950" b="0" dirty="0">
                <a:latin typeface="Poppins Light"/>
                <a:ea typeface="Poppins Light"/>
                <a:cs typeface="Poppins Light"/>
                <a:sym typeface="Poppins Light"/>
              </a:rPr>
              <a:t>It takes time to train the team and kick off integration planning</a:t>
            </a:r>
            <a:endParaRPr sz="29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55" name="Google Shape;35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4977" y="3106660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24977" y="4343148"/>
            <a:ext cx="121776" cy="1217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7" name="Google Shape;357;p12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358" name="Google Shape;358;p12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359" name="Google Shape;359;p12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11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3" name="Holder 5">
            <a:extLst>
              <a:ext uri="{FF2B5EF4-FFF2-40B4-BE49-F238E27FC236}">
                <a16:creationId xmlns:a16="http://schemas.microsoft.com/office/drawing/2014/main" id="{4293A9A4-B50B-9BFC-0995-E6EA8CDB1869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bg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44378"/>
            <a:ext cx="20105511" cy="113093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5" name="Google Shape;365;p13"/>
          <p:cNvGrpSpPr/>
          <p:nvPr/>
        </p:nvGrpSpPr>
        <p:grpSpPr>
          <a:xfrm>
            <a:off x="1110540" y="3030213"/>
            <a:ext cx="100750" cy="1163016"/>
            <a:chOff x="1742098" y="3347820"/>
            <a:chExt cx="100750" cy="1163016"/>
          </a:xfrm>
        </p:grpSpPr>
        <p:pic>
          <p:nvPicPr>
            <p:cNvPr id="366" name="Google Shape;366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42098" y="3347820"/>
              <a:ext cx="100750" cy="100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7" name="Google Shape;367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42098" y="4410086"/>
              <a:ext cx="100750" cy="100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9" name="Google Shape;369;p13"/>
          <p:cNvSpPr txBox="1"/>
          <p:nvPr/>
        </p:nvSpPr>
        <p:spPr>
          <a:xfrm>
            <a:off x="1238593" y="1906642"/>
            <a:ext cx="12740640" cy="903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dirty="0">
                <a:latin typeface="Poppins Medium"/>
                <a:ea typeface="Poppins Medium"/>
                <a:cs typeface="Poppins Medium"/>
                <a:sym typeface="Poppins Medium"/>
              </a:rPr>
              <a:t>WHAT IT IS</a:t>
            </a:r>
            <a:endParaRPr sz="3200" dirty="0"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323215" marR="3639184" lvl="0" indent="0" algn="l" rtl="0">
              <a:lnSpc>
                <a:spcPct val="114285"/>
              </a:lnSpc>
              <a:spcBef>
                <a:spcPts val="1964"/>
              </a:spcBef>
              <a:spcAft>
                <a:spcPts val="0"/>
              </a:spcAft>
              <a:buNone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An approach to understand each other’s operations and inform the integration of Acquired Co. and Acquirer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323215" marR="5492115" lvl="0" indent="0" algn="l" rtl="0">
              <a:lnSpc>
                <a:spcPct val="114285"/>
              </a:lnSpc>
              <a:spcBef>
                <a:spcPts val="1630"/>
              </a:spcBef>
              <a:spcAft>
                <a:spcPts val="0"/>
              </a:spcAft>
              <a:buNone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Business Process examples: Lead generation, Quote-to-Cash, Proposal Development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3645"/>
              </a:spcBef>
              <a:spcAft>
                <a:spcPts val="0"/>
              </a:spcAft>
              <a:buNone/>
            </a:pPr>
            <a:r>
              <a:rPr lang="en-US" sz="3200" b="0" dirty="0">
                <a:latin typeface="Poppins Medium"/>
                <a:ea typeface="Poppins Medium"/>
                <a:cs typeface="Poppins Medium"/>
                <a:sym typeface="Poppins Medium"/>
              </a:rPr>
              <a:t>HOW TO DO IT</a:t>
            </a:r>
            <a:endParaRPr sz="3200" dirty="0"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297180" marR="3735070" lvl="0" indent="0" algn="l" rtl="0">
              <a:lnSpc>
                <a:spcPct val="114285"/>
              </a:lnSpc>
              <a:spcBef>
                <a:spcPts val="1970"/>
              </a:spcBef>
              <a:spcAft>
                <a:spcPts val="0"/>
              </a:spcAft>
              <a:buNone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Each workstream should determine if/where operational discovery is needed (focus on synergies)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297180" lvl="0" indent="0" algn="l" rtl="0">
              <a:lnSpc>
                <a:spcPct val="100000"/>
              </a:lnSpc>
              <a:spcBef>
                <a:spcPts val="1430"/>
              </a:spcBef>
              <a:spcAft>
                <a:spcPts val="0"/>
              </a:spcAft>
              <a:buNone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Approach: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679450" lvl="0" indent="0" algn="l" rtl="0">
              <a:lnSpc>
                <a:spcPct val="100000"/>
              </a:lnSpc>
              <a:spcBef>
                <a:spcPts val="2085"/>
              </a:spcBef>
              <a:spcAft>
                <a:spcPts val="0"/>
              </a:spcAft>
              <a:buNone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Determine areas of discovery and develop list of questions/requests;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679450" marR="5080" lvl="0" indent="0" algn="l" rtl="0">
              <a:spcBef>
                <a:spcPts val="2060"/>
              </a:spcBef>
              <a:spcAft>
                <a:spcPts val="0"/>
              </a:spcAft>
              <a:buNone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Answer the questions/requests in writing and share in a meeting (e.g</a:t>
            </a:r>
            <a:r>
              <a:rPr lang="en-US" sz="2450" dirty="0">
                <a:latin typeface="Poppins Light"/>
                <a:ea typeface="Poppins Light"/>
                <a:cs typeface="Poppins Light"/>
                <a:sym typeface="Poppins Light"/>
              </a:rPr>
              <a:t>., </a:t>
            </a: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Acquirer shares its lead generation process with Acquired Co. counterparts)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68095" lvl="0" indent="-247014" algn="l" rtl="0">
              <a:lnSpc>
                <a:spcPct val="107142"/>
              </a:lnSpc>
              <a:spcBef>
                <a:spcPts val="1680"/>
              </a:spcBef>
              <a:spcAft>
                <a:spcPts val="0"/>
              </a:spcAft>
              <a:buSzPts val="2450"/>
              <a:buFont typeface="Poppins Light"/>
              <a:buChar char="-"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Optionally invite other workstreams that may have an interest in the topic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68095" lvl="0" indent="-247014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SzPts val="2450"/>
              <a:buFont typeface="Poppins Light"/>
              <a:buChar char="-"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Record meeting / take notes.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679450" lvl="0" indent="0" algn="l" rtl="0">
              <a:lnSpc>
                <a:spcPct val="105510"/>
              </a:lnSpc>
              <a:spcBef>
                <a:spcPts val="1345"/>
              </a:spcBef>
              <a:spcAft>
                <a:spcPts val="0"/>
              </a:spcAft>
              <a:buNone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Store recordings / meeting notes / other artifacts in MS Teams under your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679450" lvl="0" indent="0" algn="l" rtl="0">
              <a:lnSpc>
                <a:spcPct val="1055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 b="0" dirty="0">
                <a:latin typeface="Poppins Light"/>
                <a:ea typeface="Poppins Light"/>
                <a:cs typeface="Poppins Light"/>
                <a:sym typeface="Poppins Light"/>
              </a:rPr>
              <a:t>workstream.</a:t>
            </a:r>
            <a:endParaRPr sz="2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370" name="Google Shape;370;p13"/>
          <p:cNvGrpSpPr/>
          <p:nvPr/>
        </p:nvGrpSpPr>
        <p:grpSpPr>
          <a:xfrm>
            <a:off x="1440575" y="7771593"/>
            <a:ext cx="143589" cy="2686298"/>
            <a:chOff x="1965964" y="7777942"/>
            <a:chExt cx="100750" cy="2308906"/>
          </a:xfrm>
        </p:grpSpPr>
        <p:pic>
          <p:nvPicPr>
            <p:cNvPr id="372" name="Google Shape;372;p1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965964" y="8306133"/>
              <a:ext cx="100750" cy="100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3" name="Google Shape;373;p1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965964" y="7777942"/>
              <a:ext cx="100750" cy="100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4" name="Google Shape;374;p1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965964" y="9986098"/>
              <a:ext cx="100750" cy="1007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5" name="Google Shape;375;p13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376" name="Google Shape;376;p13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377" name="Google Shape;377;p13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12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378" name="Google Shape;378;p13"/>
          <p:cNvSpPr/>
          <p:nvPr/>
        </p:nvSpPr>
        <p:spPr>
          <a:xfrm>
            <a:off x="662305" y="832573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79" name="Google Shape;379;p13"/>
          <p:cNvSpPr txBox="1">
            <a:spLocks noGrp="1"/>
          </p:cNvSpPr>
          <p:nvPr>
            <p:ph type="title"/>
          </p:nvPr>
        </p:nvSpPr>
        <p:spPr>
          <a:xfrm>
            <a:off x="984250" y="857242"/>
            <a:ext cx="11255642" cy="102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OPERATIONAL DISCOVERY</a:t>
            </a:r>
            <a:endParaRPr dirty="0"/>
          </a:p>
        </p:txBody>
      </p:sp>
      <p:pic>
        <p:nvPicPr>
          <p:cNvPr id="2" name="Google Shape;371;p13">
            <a:extLst>
              <a:ext uri="{FF2B5EF4-FFF2-40B4-BE49-F238E27FC236}">
                <a16:creationId xmlns:a16="http://schemas.microsoft.com/office/drawing/2014/main" id="{30C1F40A-999B-5EDF-B66F-0C60F89A0AC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9495" y="7155902"/>
            <a:ext cx="143589" cy="117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371;p13">
            <a:extLst>
              <a:ext uri="{FF2B5EF4-FFF2-40B4-BE49-F238E27FC236}">
                <a16:creationId xmlns:a16="http://schemas.microsoft.com/office/drawing/2014/main" id="{583520EB-C636-9DE2-E80C-5D5E188CE6E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66799" y="6108701"/>
            <a:ext cx="143589" cy="1172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Holder 5">
            <a:extLst>
              <a:ext uri="{FF2B5EF4-FFF2-40B4-BE49-F238E27FC236}">
                <a16:creationId xmlns:a16="http://schemas.microsoft.com/office/drawing/2014/main" id="{769CB935-A075-8359-4368-63193173781F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5978"/>
            <a:ext cx="20104100" cy="11323802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4"/>
          <p:cNvSpPr/>
          <p:nvPr/>
        </p:nvSpPr>
        <p:spPr>
          <a:xfrm>
            <a:off x="816199" y="1105139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D471F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86" name="Google Shape;386;p14"/>
          <p:cNvSpPr txBox="1"/>
          <p:nvPr/>
        </p:nvSpPr>
        <p:spPr>
          <a:xfrm>
            <a:off x="1042441" y="7100515"/>
            <a:ext cx="9569411" cy="505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dirty="0">
                <a:latin typeface="Poppins SemiBold"/>
                <a:ea typeface="Poppins SemiBold"/>
                <a:cs typeface="Poppins SemiBold"/>
                <a:sym typeface="Poppins SemiBold"/>
              </a:rPr>
              <a:t>2)  IMO will organize discovery sessions:</a:t>
            </a:r>
            <a:endParaRPr sz="3200" dirty="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87" name="Google Shape;387;p14"/>
          <p:cNvSpPr txBox="1"/>
          <p:nvPr/>
        </p:nvSpPr>
        <p:spPr>
          <a:xfrm>
            <a:off x="1050986" y="8117540"/>
            <a:ext cx="9560866" cy="1165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dirty="0">
                <a:latin typeface="Poppins SemiBold"/>
                <a:ea typeface="Poppins SemiBold"/>
                <a:cs typeface="Poppins SemiBold"/>
                <a:sym typeface="Poppins SemiBold"/>
              </a:rPr>
              <a:t>3). Virtual Data Room access [how to get it)</a:t>
            </a:r>
            <a:endParaRPr sz="3200" dirty="0"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</a:pPr>
            <a:endParaRPr sz="4200" dirty="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388" name="Google Shape;38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14" y="4439531"/>
            <a:ext cx="121776" cy="1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4"/>
          <p:cNvSpPr txBox="1"/>
          <p:nvPr/>
        </p:nvSpPr>
        <p:spPr>
          <a:xfrm>
            <a:off x="1039772" y="3435084"/>
            <a:ext cx="8402677" cy="335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Poppins SemiBold"/>
                <a:ea typeface="Poppins SemiBold"/>
                <a:cs typeface="Poppins SemiBold"/>
                <a:sym typeface="Poppins SemiBold"/>
              </a:rPr>
              <a:t>1)  </a:t>
            </a:r>
            <a:r>
              <a:rPr lang="en-US" sz="3200" b="0" dirty="0">
                <a:latin typeface="Poppins SemiBold"/>
                <a:ea typeface="Poppins SemiBold"/>
                <a:cs typeface="Poppins SemiBold"/>
                <a:sym typeface="Poppins SemiBold"/>
              </a:rPr>
              <a:t>Objectives:</a:t>
            </a:r>
            <a:endParaRPr sz="3200" dirty="0"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1123315" marR="364490" lvl="0" indent="0" algn="l" rtl="0">
              <a:lnSpc>
                <a:spcPct val="100865"/>
              </a:lnSpc>
              <a:spcBef>
                <a:spcPts val="3670"/>
              </a:spcBef>
              <a:spcAft>
                <a:spcPts val="0"/>
              </a:spcAft>
              <a:buNone/>
            </a:pPr>
            <a:r>
              <a:rPr lang="en-US" sz="3200" dirty="0">
                <a:latin typeface="Poppins"/>
                <a:ea typeface="Poppins"/>
                <a:cs typeface="Poppins"/>
                <a:sym typeface="Poppins"/>
              </a:rPr>
              <a:t>Obtain information relevant for the integration when</a:t>
            </a:r>
            <a:endParaRPr sz="3200" dirty="0">
              <a:latin typeface="Poppins"/>
              <a:ea typeface="Poppins"/>
              <a:cs typeface="Poppins"/>
              <a:sym typeface="Poppins"/>
            </a:endParaRPr>
          </a:p>
          <a:p>
            <a:pPr marL="1123315" marR="5080" lvl="0" indent="0" algn="l" rtl="0">
              <a:lnSpc>
                <a:spcPct val="100865"/>
              </a:lnSpc>
              <a:spcBef>
                <a:spcPts val="3010"/>
              </a:spcBef>
              <a:spcAft>
                <a:spcPts val="0"/>
              </a:spcAft>
              <a:buNone/>
            </a:pPr>
            <a:r>
              <a:rPr lang="en-US" sz="3200" dirty="0">
                <a:latin typeface="Poppins"/>
                <a:ea typeface="Poppins"/>
                <a:cs typeface="Poppins"/>
                <a:sym typeface="Poppins"/>
              </a:rPr>
              <a:t>Minimize asking the same question or making the same</a:t>
            </a:r>
            <a:endParaRPr sz="3200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90" name="Google Shape;390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94214" y="5679986"/>
            <a:ext cx="121776" cy="1217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1" name="Google Shape;391;p14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392" name="Google Shape;392;p14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393" name="Google Shape;393;p14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13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394" name="Google Shape;394;p14"/>
          <p:cNvSpPr txBox="1">
            <a:spLocks noGrp="1"/>
          </p:cNvSpPr>
          <p:nvPr>
            <p:ph type="title"/>
          </p:nvPr>
        </p:nvSpPr>
        <p:spPr>
          <a:xfrm>
            <a:off x="450850" y="857377"/>
            <a:ext cx="9238208" cy="2321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7750" rIns="0" bIns="0" anchor="t" anchorCtr="0">
            <a:spAutoFit/>
          </a:bodyPr>
          <a:lstStyle/>
          <a:p>
            <a:pPr marL="57531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STRUCTURE OF DISCOVERY</a:t>
            </a:r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5807F547-2C22-B267-8C01-758924F68710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1779" y="-1"/>
            <a:ext cx="20145879" cy="11332057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15"/>
          <p:cNvSpPr/>
          <p:nvPr/>
        </p:nvSpPr>
        <p:spPr>
          <a:xfrm>
            <a:off x="1425799" y="1332399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401" name="Google Shape;401;p15"/>
          <p:cNvSpPr txBox="1">
            <a:spLocks noGrp="1"/>
          </p:cNvSpPr>
          <p:nvPr>
            <p:ph type="title"/>
          </p:nvPr>
        </p:nvSpPr>
        <p:spPr>
          <a:xfrm>
            <a:off x="1615819" y="1504566"/>
            <a:ext cx="9989185" cy="103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CRITICAL INFORMATION</a:t>
            </a:r>
            <a:endParaRPr dirty="0"/>
          </a:p>
        </p:txBody>
      </p:sp>
      <p:sp>
        <p:nvSpPr>
          <p:cNvPr id="402" name="Google Shape;402;p15"/>
          <p:cNvSpPr txBox="1"/>
          <p:nvPr/>
        </p:nvSpPr>
        <p:spPr>
          <a:xfrm>
            <a:off x="1615819" y="2405062"/>
            <a:ext cx="8655685" cy="193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9525" rIns="0" bIns="0" anchor="t" anchorCtr="0">
            <a:spAutoFit/>
          </a:bodyPr>
          <a:lstStyle/>
          <a:p>
            <a:pPr marL="12700" marR="5080" lvl="0" indent="0" algn="l" rtl="0">
              <a:lnSpc>
                <a:spcPct val="1074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rPr>
              <a:t>NEEDS AT OUTSET OF INTEGRATION</a:t>
            </a:r>
            <a:endParaRPr sz="66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3" name="Google Shape;403;p15"/>
          <p:cNvSpPr txBox="1"/>
          <p:nvPr/>
        </p:nvSpPr>
        <p:spPr>
          <a:xfrm>
            <a:off x="2281743" y="6220630"/>
            <a:ext cx="2118360" cy="427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dirty="0">
                <a:latin typeface="Poppins Light"/>
                <a:ea typeface="Poppins Light"/>
                <a:cs typeface="Poppins Light"/>
                <a:sym typeface="Poppins Light"/>
              </a:rPr>
              <a:t>Org Chart(s)</a:t>
            </a:r>
            <a:endParaRPr sz="26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04" name="Google Shape;40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519" y="6314395"/>
            <a:ext cx="242233" cy="242233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15"/>
          <p:cNvSpPr txBox="1"/>
          <p:nvPr/>
        </p:nvSpPr>
        <p:spPr>
          <a:xfrm>
            <a:off x="2281743" y="7148775"/>
            <a:ext cx="4937760" cy="829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dirty="0">
                <a:latin typeface="Poppins Light"/>
                <a:ea typeface="Poppins Light"/>
                <a:cs typeface="Poppins Light"/>
                <a:sym typeface="Poppins Light"/>
              </a:rPr>
              <a:t>Assignment of SteerCo</a:t>
            </a:r>
            <a:endParaRPr sz="26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2600" dirty="0">
                <a:latin typeface="Poppins Light"/>
                <a:ea typeface="Poppins Light"/>
                <a:cs typeface="Poppins Light"/>
                <a:sym typeface="Poppins Light"/>
              </a:rPr>
              <a:t>M</a:t>
            </a:r>
            <a:r>
              <a:rPr lang="en-US" sz="2600" b="0" dirty="0">
                <a:latin typeface="Poppins Light"/>
                <a:ea typeface="Poppins Light"/>
                <a:cs typeface="Poppins Light"/>
                <a:sym typeface="Poppins Light"/>
              </a:rPr>
              <a:t>ember / Workstream Leads.</a:t>
            </a:r>
            <a:endParaRPr sz="26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06" name="Google Shape;40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519" y="7258212"/>
            <a:ext cx="242233" cy="242233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15"/>
          <p:cNvSpPr txBox="1"/>
          <p:nvPr/>
        </p:nvSpPr>
        <p:spPr>
          <a:xfrm>
            <a:off x="2281743" y="8479201"/>
            <a:ext cx="6140168" cy="829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dirty="0">
                <a:latin typeface="Poppins Light"/>
                <a:ea typeface="Poppins Light"/>
                <a:cs typeface="Poppins Light"/>
                <a:sym typeface="Poppins Light"/>
              </a:rPr>
              <a:t>For Payroll/Benefits: Payroll</a:t>
            </a:r>
            <a:endParaRPr sz="26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2600" b="0" dirty="0">
                <a:latin typeface="Poppins Light"/>
                <a:ea typeface="Poppins Light"/>
                <a:cs typeface="Poppins Light"/>
                <a:sym typeface="Poppins Light"/>
              </a:rPr>
              <a:t>Register and Claims History.</a:t>
            </a:r>
            <a:endParaRPr sz="26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08" name="Google Shape;40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519" y="8512315"/>
            <a:ext cx="242233" cy="242233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15"/>
          <p:cNvSpPr txBox="1"/>
          <p:nvPr/>
        </p:nvSpPr>
        <p:spPr>
          <a:xfrm>
            <a:off x="8421911" y="6141740"/>
            <a:ext cx="2396490" cy="427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dirty="0">
                <a:latin typeface="Poppins Light"/>
                <a:ea typeface="Poppins Light"/>
                <a:cs typeface="Poppins Light"/>
                <a:sym typeface="Poppins Light"/>
              </a:rPr>
              <a:t>IT Architecture</a:t>
            </a:r>
            <a:endParaRPr sz="26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10" name="Google Shape;41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05914" y="6259563"/>
            <a:ext cx="242233" cy="242233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5"/>
          <p:cNvSpPr txBox="1"/>
          <p:nvPr/>
        </p:nvSpPr>
        <p:spPr>
          <a:xfrm>
            <a:off x="8421911" y="7046101"/>
            <a:ext cx="4937760" cy="829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dirty="0">
                <a:latin typeface="Poppins Light"/>
                <a:ea typeface="Poppins Light"/>
                <a:cs typeface="Poppins Light"/>
                <a:sym typeface="Poppins Light"/>
              </a:rPr>
              <a:t>Data on Projects, Personnel and Financials</a:t>
            </a:r>
            <a:endParaRPr sz="26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12" name="Google Shape;41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05914" y="7139871"/>
            <a:ext cx="242233" cy="242233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5"/>
          <p:cNvSpPr txBox="1"/>
          <p:nvPr/>
        </p:nvSpPr>
        <p:spPr>
          <a:xfrm>
            <a:off x="8421911" y="8323723"/>
            <a:ext cx="3318510" cy="427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dirty="0">
                <a:latin typeface="Poppins Light"/>
                <a:ea typeface="Poppins Light"/>
                <a:cs typeface="Poppins Light"/>
                <a:sym typeface="Poppins Light"/>
              </a:rPr>
              <a:t>Marketing Materials</a:t>
            </a:r>
            <a:endParaRPr sz="26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14" name="Google Shape;414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5914" y="8369366"/>
            <a:ext cx="242233" cy="242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5" name="Google Shape;415;p15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416" name="Google Shape;416;p15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17" name="Google Shape;417;p15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14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" name="Holder 5">
            <a:extLst>
              <a:ext uri="{FF2B5EF4-FFF2-40B4-BE49-F238E27FC236}">
                <a16:creationId xmlns:a16="http://schemas.microsoft.com/office/drawing/2014/main" id="{9EF9484E-181C-9FD6-9BAD-B030D005CA0E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6"/>
          <p:cNvSpPr/>
          <p:nvPr/>
        </p:nvSpPr>
        <p:spPr>
          <a:xfrm>
            <a:off x="1425799" y="1105139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423" name="Google Shape;423;p16"/>
          <p:cNvSpPr txBox="1">
            <a:spLocks noGrp="1"/>
          </p:cNvSpPr>
          <p:nvPr>
            <p:ph type="title"/>
          </p:nvPr>
        </p:nvSpPr>
        <p:spPr>
          <a:xfrm>
            <a:off x="1053162" y="1006475"/>
            <a:ext cx="17997774" cy="1306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7725" rIns="0" bIns="0" anchor="t" anchorCtr="0">
            <a:spAutoFit/>
          </a:bodyPr>
          <a:lstStyle/>
          <a:p>
            <a:pPr marL="5232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MEETING CADENCE </a:t>
            </a:r>
            <a:r>
              <a:rPr lang="en-US" sz="3700" dirty="0"/>
              <a:t>[ALL TIMES CST]</a:t>
            </a:r>
            <a:endParaRPr sz="3700" dirty="0"/>
          </a:p>
        </p:txBody>
      </p:sp>
      <p:grpSp>
        <p:nvGrpSpPr>
          <p:cNvPr id="424" name="Google Shape;424;p16"/>
          <p:cNvGrpSpPr/>
          <p:nvPr/>
        </p:nvGrpSpPr>
        <p:grpSpPr>
          <a:xfrm>
            <a:off x="1034583" y="3552449"/>
            <a:ext cx="18035118" cy="3737395"/>
            <a:chOff x="1034583" y="3552449"/>
            <a:chExt cx="18035118" cy="3737395"/>
          </a:xfrm>
        </p:grpSpPr>
        <p:sp>
          <p:nvSpPr>
            <p:cNvPr id="425" name="Google Shape;425;p16"/>
            <p:cNvSpPr/>
            <p:nvPr/>
          </p:nvSpPr>
          <p:spPr>
            <a:xfrm>
              <a:off x="1044079" y="3552449"/>
              <a:ext cx="14643735" cy="547370"/>
            </a:xfrm>
            <a:custGeom>
              <a:avLst/>
              <a:gdLst/>
              <a:ahLst/>
              <a:cxnLst/>
              <a:rect l="l" t="t" r="r" b="b"/>
              <a:pathLst>
                <a:path w="14643735" h="547370" extrusionOk="0">
                  <a:moveTo>
                    <a:pt x="14643138" y="0"/>
                  </a:moveTo>
                  <a:lnTo>
                    <a:pt x="14643138" y="0"/>
                  </a:lnTo>
                  <a:lnTo>
                    <a:pt x="0" y="0"/>
                  </a:lnTo>
                  <a:lnTo>
                    <a:pt x="0" y="547103"/>
                  </a:lnTo>
                  <a:lnTo>
                    <a:pt x="14643138" y="547103"/>
                  </a:lnTo>
                  <a:lnTo>
                    <a:pt x="14643138" y="0"/>
                  </a:lnTo>
                  <a:close/>
                </a:path>
              </a:pathLst>
            </a:custGeom>
            <a:solidFill>
              <a:srgbClr val="D471F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050941" y="4114209"/>
              <a:ext cx="18018760" cy="3175635"/>
            </a:xfrm>
            <a:custGeom>
              <a:avLst/>
              <a:gdLst/>
              <a:ahLst/>
              <a:cxnLst/>
              <a:rect l="l" t="t" r="r" b="b"/>
              <a:pathLst>
                <a:path w="18018760" h="3175634" extrusionOk="0">
                  <a:moveTo>
                    <a:pt x="18018571" y="0"/>
                  </a:moveTo>
                  <a:lnTo>
                    <a:pt x="0" y="0"/>
                  </a:lnTo>
                  <a:lnTo>
                    <a:pt x="0" y="3175631"/>
                  </a:lnTo>
                  <a:lnTo>
                    <a:pt x="18018571" y="3175631"/>
                  </a:lnTo>
                  <a:lnTo>
                    <a:pt x="18018571" y="0"/>
                  </a:lnTo>
                  <a:close/>
                </a:path>
              </a:pathLst>
            </a:custGeom>
            <a:solidFill>
              <a:srgbClr val="E6ADF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034583" y="4099554"/>
              <a:ext cx="14662150" cy="0"/>
            </a:xfrm>
            <a:custGeom>
              <a:avLst/>
              <a:gdLst/>
              <a:ahLst/>
              <a:cxnLst/>
              <a:rect l="l" t="t" r="r" b="b"/>
              <a:pathLst>
                <a:path w="14662150" h="120000" extrusionOk="0">
                  <a:moveTo>
                    <a:pt x="0" y="0"/>
                  </a:moveTo>
                  <a:lnTo>
                    <a:pt x="14662139" y="0"/>
                  </a:lnTo>
                </a:path>
              </a:pathLst>
            </a:custGeom>
            <a:noFill/>
            <a:ln w="31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</p:grpSp>
      <p:sp>
        <p:nvSpPr>
          <p:cNvPr id="428" name="Google Shape;428;p16"/>
          <p:cNvSpPr txBox="1"/>
          <p:nvPr/>
        </p:nvSpPr>
        <p:spPr>
          <a:xfrm>
            <a:off x="5307401" y="3547366"/>
            <a:ext cx="3290570" cy="531495"/>
          </a:xfrm>
          <a:prstGeom prst="rect">
            <a:avLst/>
          </a:prstGeom>
          <a:solidFill>
            <a:srgbClr val="C33EF9"/>
          </a:solidFill>
          <a:ln>
            <a:noFill/>
          </a:ln>
        </p:spPr>
        <p:txBody>
          <a:bodyPr spcFirstLastPara="1" wrap="square" lIns="0" tIns="44450" rIns="0" bIns="0" anchor="t" anchorCtr="0">
            <a:spAutoFit/>
          </a:bodyPr>
          <a:lstStyle/>
          <a:p>
            <a:pPr marL="92836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dirty="0">
                <a:solidFill>
                  <a:srgbClr val="0C0C0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TUESDAY</a:t>
            </a:r>
            <a:endParaRPr sz="2700" dirty="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29" name="Google Shape;429;p16"/>
          <p:cNvSpPr txBox="1"/>
          <p:nvPr/>
        </p:nvSpPr>
        <p:spPr>
          <a:xfrm>
            <a:off x="1044083" y="3585122"/>
            <a:ext cx="4222115" cy="436245"/>
          </a:xfrm>
          <a:prstGeom prst="rect">
            <a:avLst/>
          </a:prstGeom>
          <a:solidFill>
            <a:srgbClr val="C33EF9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13855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dirty="0">
                <a:solidFill>
                  <a:srgbClr val="0C0C0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MONDAY</a:t>
            </a:r>
            <a:endParaRPr sz="2700" dirty="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30" name="Google Shape;430;p16"/>
          <p:cNvSpPr txBox="1"/>
          <p:nvPr/>
        </p:nvSpPr>
        <p:spPr>
          <a:xfrm>
            <a:off x="1044083" y="7461584"/>
            <a:ext cx="3661410" cy="5473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161925" rIns="0" bIns="0" anchor="t" anchorCtr="0">
            <a:spAutoFit/>
          </a:bodyPr>
          <a:lstStyle/>
          <a:p>
            <a:pPr marL="20066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Integration management office [IMO]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31" name="Google Shape;431;p16"/>
          <p:cNvSpPr txBox="1"/>
          <p:nvPr/>
        </p:nvSpPr>
        <p:spPr>
          <a:xfrm>
            <a:off x="8577188" y="3585122"/>
            <a:ext cx="3725545" cy="436245"/>
          </a:xfrm>
          <a:prstGeom prst="rect">
            <a:avLst/>
          </a:prstGeom>
          <a:solidFill>
            <a:srgbClr val="C33EF9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7162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dirty="0">
                <a:solidFill>
                  <a:srgbClr val="0C0C0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WEDNESDAY</a:t>
            </a:r>
            <a:endParaRPr sz="2700" dirty="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32" name="Google Shape;432;p16"/>
          <p:cNvSpPr txBox="1"/>
          <p:nvPr/>
        </p:nvSpPr>
        <p:spPr>
          <a:xfrm>
            <a:off x="12312725" y="3552446"/>
            <a:ext cx="3378835" cy="531495"/>
          </a:xfrm>
          <a:prstGeom prst="rect">
            <a:avLst/>
          </a:prstGeom>
          <a:solidFill>
            <a:srgbClr val="C33EF9"/>
          </a:solidFill>
          <a:ln>
            <a:noFill/>
          </a:ln>
        </p:spPr>
        <p:txBody>
          <a:bodyPr spcFirstLastPara="1" wrap="square" lIns="0" tIns="44450" rIns="0" bIns="0" anchor="t" anchorCtr="0">
            <a:spAutoFit/>
          </a:bodyPr>
          <a:lstStyle/>
          <a:p>
            <a:pPr marL="91186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dirty="0">
                <a:solidFill>
                  <a:srgbClr val="0C0C0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THURSDAY</a:t>
            </a:r>
            <a:endParaRPr sz="2700" dirty="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33" name="Google Shape;433;p16"/>
          <p:cNvSpPr txBox="1"/>
          <p:nvPr/>
        </p:nvSpPr>
        <p:spPr>
          <a:xfrm>
            <a:off x="15713521" y="3552446"/>
            <a:ext cx="3356610" cy="526415"/>
          </a:xfrm>
          <a:prstGeom prst="rect">
            <a:avLst/>
          </a:prstGeom>
          <a:solidFill>
            <a:srgbClr val="C33EF9"/>
          </a:solidFill>
          <a:ln>
            <a:noFill/>
          </a:ln>
        </p:spPr>
        <p:txBody>
          <a:bodyPr spcFirstLastPara="1" wrap="square" lIns="0" tIns="44450" rIns="0" bIns="0" anchor="t" anchorCtr="0">
            <a:spAutoFit/>
          </a:bodyPr>
          <a:lstStyle/>
          <a:p>
            <a:pPr marL="893444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dirty="0">
                <a:solidFill>
                  <a:srgbClr val="0C0C0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FRIDAY</a:t>
            </a:r>
            <a:endParaRPr sz="2700" dirty="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34" name="Google Shape;434;p16"/>
          <p:cNvSpPr txBox="1"/>
          <p:nvPr/>
        </p:nvSpPr>
        <p:spPr>
          <a:xfrm>
            <a:off x="15733469" y="7461584"/>
            <a:ext cx="3336290" cy="5473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161275" rIns="0" bIns="0" anchor="t" anchorCtr="0">
            <a:spAutoFit/>
          </a:bodyPr>
          <a:lstStyle/>
          <a:p>
            <a:pPr marL="0" marR="24574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Weekly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35" name="Google Shape;435;p16"/>
          <p:cNvSpPr txBox="1"/>
          <p:nvPr/>
        </p:nvSpPr>
        <p:spPr>
          <a:xfrm>
            <a:off x="15733469" y="8120998"/>
            <a:ext cx="3336290" cy="5473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142875" rIns="0" bIns="0" anchor="t" anchorCtr="0">
            <a:spAutoFit/>
          </a:bodyPr>
          <a:lstStyle/>
          <a:p>
            <a:pPr marL="0" marR="24574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Weekly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36" name="Google Shape;436;p16"/>
          <p:cNvSpPr txBox="1"/>
          <p:nvPr/>
        </p:nvSpPr>
        <p:spPr>
          <a:xfrm>
            <a:off x="15733469" y="8780423"/>
            <a:ext cx="3336290" cy="5473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130175" rIns="0" bIns="0" anchor="t" anchorCtr="0">
            <a:spAutoFit/>
          </a:bodyPr>
          <a:lstStyle/>
          <a:p>
            <a:pPr marL="0" marR="24574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Weekly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37" name="Google Shape;437;p16"/>
          <p:cNvSpPr txBox="1"/>
          <p:nvPr/>
        </p:nvSpPr>
        <p:spPr>
          <a:xfrm>
            <a:off x="15733469" y="9439848"/>
            <a:ext cx="3336290" cy="5473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128250" rIns="0" bIns="0" anchor="t" anchorCtr="0">
            <a:spAutoFit/>
          </a:bodyPr>
          <a:lstStyle/>
          <a:p>
            <a:pPr marL="0" marR="24574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Weekly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38" name="Google Shape;438;p16"/>
          <p:cNvSpPr txBox="1"/>
          <p:nvPr/>
        </p:nvSpPr>
        <p:spPr>
          <a:xfrm>
            <a:off x="15833466" y="4250341"/>
            <a:ext cx="3084195" cy="36322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85725" rIns="0" bIns="0" anchor="t" anchorCtr="0">
            <a:spAutoFit/>
          </a:bodyPr>
          <a:lstStyle/>
          <a:p>
            <a:pPr marL="52514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Smartsheet updates due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aphicFrame>
        <p:nvGraphicFramePr>
          <p:cNvPr id="439" name="Google Shape;439;p16"/>
          <p:cNvGraphicFramePr/>
          <p:nvPr>
            <p:extLst>
              <p:ext uri="{D42A27DB-BD31-4B8C-83A1-F6EECF244321}">
                <p14:modId xmlns:p14="http://schemas.microsoft.com/office/powerpoint/2010/main" val="1830386230"/>
              </p:ext>
            </p:extLst>
          </p:nvPr>
        </p:nvGraphicFramePr>
        <p:xfrm>
          <a:off x="1315296" y="4241651"/>
          <a:ext cx="3660775" cy="1644650"/>
        </p:xfrm>
        <a:graphic>
          <a:graphicData uri="http://schemas.openxmlformats.org/drawingml/2006/table">
            <a:tbl>
              <a:tblPr firstRow="1" bandRow="1">
                <a:noFill/>
                <a:tableStyleId>{07CDC1A8-3D28-405F-8170-349D91F206DD}</a:tableStyleId>
              </a:tblPr>
              <a:tblGrid>
                <a:gridCol w="3660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5600">
                <a:tc>
                  <a:txBody>
                    <a:bodyPr/>
                    <a:lstStyle/>
                    <a:p>
                      <a:pPr marL="186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1 pm: Operations, Legal</a:t>
                      </a:r>
                      <a:endParaRPr sz="16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34300" marB="0"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350">
                <a:tc>
                  <a:txBody>
                    <a:bodyPr/>
                    <a:lstStyle/>
                    <a:p>
                      <a:pPr marL="186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1 30 pm: Bus. Development</a:t>
                      </a:r>
                      <a:endParaRPr sz="16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62225" marB="0"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5">
                <a:tc>
                  <a:txBody>
                    <a:bodyPr/>
                    <a:lstStyle/>
                    <a:p>
                      <a:pPr marL="186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2 pm: Finance, IT</a:t>
                      </a:r>
                      <a:endParaRPr sz="16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59050" marB="0"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975">
                <a:tc>
                  <a:txBody>
                    <a:bodyPr/>
                    <a:lstStyle/>
                    <a:p>
                      <a:pPr marL="186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3: 30 pm: Human Resources</a:t>
                      </a:r>
                      <a:endParaRPr sz="16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56525" marB="0"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0" name="Google Shape;440;p16"/>
          <p:cNvSpPr txBox="1"/>
          <p:nvPr/>
        </p:nvSpPr>
        <p:spPr>
          <a:xfrm>
            <a:off x="1411548" y="6780526"/>
            <a:ext cx="3657600" cy="36576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8605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dirty="0">
                <a:latin typeface="Poppins Light"/>
                <a:ea typeface="Poppins Light"/>
                <a:cs typeface="Poppins Light"/>
                <a:sym typeface="Poppins Light"/>
              </a:rPr>
              <a:t>4 pm: IMO</a:t>
            </a:r>
            <a:endParaRPr sz="16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41" name="Google Shape;441;p16"/>
          <p:cNvSpPr txBox="1"/>
          <p:nvPr/>
        </p:nvSpPr>
        <p:spPr>
          <a:xfrm>
            <a:off x="1044083" y="8120998"/>
            <a:ext cx="3661410" cy="5473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200650" rIns="0" bIns="0" anchor="t" anchorCtr="0">
            <a:spAutoFit/>
          </a:bodyPr>
          <a:lstStyle/>
          <a:p>
            <a:pPr marL="20066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workstream leads meeting [WLM]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42" name="Google Shape;442;p16"/>
          <p:cNvSpPr txBox="1"/>
          <p:nvPr/>
        </p:nvSpPr>
        <p:spPr>
          <a:xfrm>
            <a:off x="1044083" y="8780423"/>
            <a:ext cx="3661410" cy="5486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160000" rIns="0" bIns="0" anchor="t" anchorCtr="0">
            <a:spAutoFit/>
          </a:bodyPr>
          <a:lstStyle/>
          <a:p>
            <a:pPr marL="20066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workstream 1-on-1s meeting with </a:t>
            </a:r>
            <a:r>
              <a:rPr lang="en-US" sz="1400" dirty="0">
                <a:latin typeface="Poppins Light"/>
                <a:ea typeface="Poppins Light"/>
                <a:cs typeface="Poppins Light"/>
                <a:sym typeface="Poppins Light"/>
              </a:rPr>
              <a:t>IMO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43" name="Google Shape;443;p16"/>
          <p:cNvSpPr txBox="1"/>
          <p:nvPr/>
        </p:nvSpPr>
        <p:spPr>
          <a:xfrm>
            <a:off x="1068146" y="9439848"/>
            <a:ext cx="3661410" cy="59245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160000" rIns="0" bIns="0" anchor="t" anchorCtr="0">
            <a:spAutoFit/>
          </a:bodyPr>
          <a:lstStyle/>
          <a:p>
            <a:pPr marL="20066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Smartsheet updates</a:t>
            </a:r>
          </a:p>
          <a:p>
            <a:pPr marL="20066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444" name="Google Shape;444;p16"/>
          <p:cNvGrpSpPr/>
          <p:nvPr/>
        </p:nvGrpSpPr>
        <p:grpSpPr>
          <a:xfrm>
            <a:off x="5271055" y="3552449"/>
            <a:ext cx="10425669" cy="3737610"/>
            <a:chOff x="5271055" y="3552449"/>
            <a:chExt cx="10425669" cy="3737610"/>
          </a:xfrm>
        </p:grpSpPr>
        <p:sp>
          <p:nvSpPr>
            <p:cNvPr id="445" name="Google Shape;445;p16"/>
            <p:cNvSpPr/>
            <p:nvPr/>
          </p:nvSpPr>
          <p:spPr>
            <a:xfrm>
              <a:off x="5271055" y="3552449"/>
              <a:ext cx="0" cy="3737610"/>
            </a:xfrm>
            <a:custGeom>
              <a:avLst/>
              <a:gdLst/>
              <a:ahLst/>
              <a:cxnLst/>
              <a:rect l="l" t="t" r="r" b="b"/>
              <a:pathLst>
                <a:path w="120000" h="3737609" extrusionOk="0">
                  <a:moveTo>
                    <a:pt x="0" y="0"/>
                  </a:moveTo>
                  <a:lnTo>
                    <a:pt x="0" y="3737394"/>
                  </a:lnTo>
                </a:path>
              </a:pathLst>
            </a:custGeom>
            <a:noFill/>
            <a:ln w="104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8571952" y="3552449"/>
              <a:ext cx="0" cy="3737610"/>
            </a:xfrm>
            <a:custGeom>
              <a:avLst/>
              <a:gdLst/>
              <a:ahLst/>
              <a:cxnLst/>
              <a:rect l="l" t="t" r="r" b="b"/>
              <a:pathLst>
                <a:path w="120000" h="3737609" extrusionOk="0">
                  <a:moveTo>
                    <a:pt x="0" y="0"/>
                  </a:moveTo>
                  <a:lnTo>
                    <a:pt x="0" y="3737394"/>
                  </a:lnTo>
                </a:path>
              </a:pathLst>
            </a:custGeom>
            <a:noFill/>
            <a:ln w="104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47" name="Google Shape;447;p16"/>
            <p:cNvSpPr/>
            <p:nvPr/>
          </p:nvSpPr>
          <p:spPr>
            <a:xfrm>
              <a:off x="12307489" y="3552449"/>
              <a:ext cx="0" cy="3737610"/>
            </a:xfrm>
            <a:custGeom>
              <a:avLst/>
              <a:gdLst/>
              <a:ahLst/>
              <a:cxnLst/>
              <a:rect l="l" t="t" r="r" b="b"/>
              <a:pathLst>
                <a:path w="120000" h="3737609" extrusionOk="0">
                  <a:moveTo>
                    <a:pt x="0" y="0"/>
                  </a:moveTo>
                  <a:lnTo>
                    <a:pt x="0" y="3737394"/>
                  </a:lnTo>
                </a:path>
              </a:pathLst>
            </a:custGeom>
            <a:noFill/>
            <a:ln w="104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15696724" y="3552449"/>
              <a:ext cx="0" cy="3737610"/>
            </a:xfrm>
            <a:custGeom>
              <a:avLst/>
              <a:gdLst/>
              <a:ahLst/>
              <a:cxnLst/>
              <a:rect l="l" t="t" r="r" b="b"/>
              <a:pathLst>
                <a:path w="120000" h="3737609" extrusionOk="0">
                  <a:moveTo>
                    <a:pt x="0" y="0"/>
                  </a:moveTo>
                  <a:lnTo>
                    <a:pt x="0" y="3737394"/>
                  </a:lnTo>
                </a:path>
              </a:pathLst>
            </a:custGeom>
            <a:noFill/>
            <a:ln w="104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</p:grpSp>
      <p:sp>
        <p:nvSpPr>
          <p:cNvPr id="449" name="Google Shape;449;p16"/>
          <p:cNvSpPr txBox="1"/>
          <p:nvPr/>
        </p:nvSpPr>
        <p:spPr>
          <a:xfrm>
            <a:off x="4803811" y="7461584"/>
            <a:ext cx="10794365" cy="573214"/>
          </a:xfrm>
          <a:prstGeom prst="rect">
            <a:avLst/>
          </a:prstGeom>
          <a:noFill/>
          <a:ln w="20925" cap="flat" cmpd="sng">
            <a:solidFill>
              <a:srgbClr val="C33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40950" rIns="0" bIns="0" anchor="t" anchorCtr="0">
            <a:spAutoFit/>
          </a:bodyPr>
          <a:lstStyle/>
          <a:p>
            <a:pPr marL="2692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Coordinates teams, sets pace, prioritizes work, bring methodology, and manages interdependencies</a:t>
            </a:r>
          </a:p>
          <a:p>
            <a:pPr marL="2692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50" name="Google Shape;450;p16"/>
          <p:cNvSpPr txBox="1"/>
          <p:nvPr/>
        </p:nvSpPr>
        <p:spPr>
          <a:xfrm>
            <a:off x="4803811" y="8120998"/>
            <a:ext cx="10794365" cy="573214"/>
          </a:xfrm>
          <a:prstGeom prst="rect">
            <a:avLst/>
          </a:prstGeom>
          <a:noFill/>
          <a:ln w="20925" cap="flat" cmpd="sng">
            <a:solidFill>
              <a:srgbClr val="C33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40950" rIns="0" bIns="0" anchor="t" anchorCtr="0">
            <a:spAutoFit/>
          </a:bodyPr>
          <a:lstStyle/>
          <a:p>
            <a:pPr marL="2692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Cover items that are relevant for all workstreams, e.g., project management related, steering committee decisions, etc.</a:t>
            </a:r>
          </a:p>
          <a:p>
            <a:pPr marL="2692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51" name="Google Shape;451;p16"/>
          <p:cNvSpPr txBox="1"/>
          <p:nvPr/>
        </p:nvSpPr>
        <p:spPr>
          <a:xfrm>
            <a:off x="4803811" y="8780423"/>
            <a:ext cx="10794365" cy="547370"/>
          </a:xfrm>
          <a:prstGeom prst="rect">
            <a:avLst/>
          </a:prstGeom>
          <a:noFill/>
          <a:ln w="20925" cap="flat" cmpd="sng">
            <a:solidFill>
              <a:srgbClr val="C33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0650" rIns="0" bIns="0" anchor="t" anchorCtr="0">
            <a:spAutoFit/>
          </a:bodyPr>
          <a:lstStyle/>
          <a:p>
            <a:pPr marL="2692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Go in-depth on integration tasks, issues, risks, dependencies, decisions needed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52" name="Google Shape;452;p16"/>
          <p:cNvSpPr txBox="1"/>
          <p:nvPr/>
        </p:nvSpPr>
        <p:spPr>
          <a:xfrm>
            <a:off x="4803811" y="9439848"/>
            <a:ext cx="10794365" cy="531536"/>
          </a:xfrm>
          <a:prstGeom prst="rect">
            <a:avLst/>
          </a:prstGeom>
          <a:noFill/>
          <a:ln w="20925" cap="flat" cmpd="sng">
            <a:solidFill>
              <a:srgbClr val="C33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9675" rIns="0" bIns="0" anchor="t" anchorCtr="0">
            <a:spAutoFit/>
          </a:bodyPr>
          <a:lstStyle/>
          <a:p>
            <a:pPr marL="2692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Smartsheet work plan updates due every Friday by cod. The inputs are used to develop reporting for following wee.</a:t>
            </a:r>
          </a:p>
          <a:p>
            <a:pPr marL="2692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453" name="Google Shape;453;p16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454" name="Google Shape;454;p16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55" name="Google Shape;455;p16"/>
            <p:cNvSpPr txBox="1"/>
            <p:nvPr/>
          </p:nvSpPr>
          <p:spPr>
            <a:xfrm>
              <a:off x="9031218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15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456" name="Google Shape;456;p16"/>
          <p:cNvSpPr/>
          <p:nvPr/>
        </p:nvSpPr>
        <p:spPr>
          <a:xfrm>
            <a:off x="8827679" y="6207912"/>
            <a:ext cx="3352800" cy="307777"/>
          </a:xfrm>
          <a:prstGeom prst="rect">
            <a:avLst/>
          </a:prstGeom>
          <a:solidFill>
            <a:srgbClr val="C33E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</a:endParaRPr>
          </a:p>
        </p:txBody>
      </p:sp>
      <p:sp>
        <p:nvSpPr>
          <p:cNvPr id="457" name="Google Shape;457;p16"/>
          <p:cNvSpPr txBox="1"/>
          <p:nvPr/>
        </p:nvSpPr>
        <p:spPr>
          <a:xfrm>
            <a:off x="8756650" y="6207912"/>
            <a:ext cx="4339430" cy="3077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651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Poppins Light"/>
                <a:ea typeface="Poppins Light"/>
                <a:cs typeface="Poppins Light"/>
                <a:sym typeface="Poppins Light"/>
              </a:rPr>
              <a:t>1</a:t>
            </a:r>
            <a:r>
              <a:rPr lang="en-US" sz="1400" b="0" dirty="0">
                <a:latin typeface="Poppins Light"/>
                <a:ea typeface="Poppins Light"/>
                <a:cs typeface="Poppins Light"/>
                <a:sym typeface="Poppins Light"/>
              </a:rPr>
              <a:t> pm: Workstream Leads Meeting</a:t>
            </a:r>
            <a:endParaRPr sz="1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5A7158FC-8BF4-0E05-D28B-A056938DE899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7"/>
          <p:cNvSpPr/>
          <p:nvPr/>
        </p:nvSpPr>
        <p:spPr>
          <a:xfrm>
            <a:off x="6424344" y="5277305"/>
            <a:ext cx="0" cy="3829050"/>
          </a:xfrm>
          <a:custGeom>
            <a:avLst/>
            <a:gdLst/>
            <a:ahLst/>
            <a:cxnLst/>
            <a:rect l="l" t="t" r="r" b="b"/>
            <a:pathLst>
              <a:path w="120000" h="3829050" extrusionOk="0">
                <a:moveTo>
                  <a:pt x="0" y="0"/>
                </a:moveTo>
                <a:lnTo>
                  <a:pt x="0" y="3828878"/>
                </a:lnTo>
              </a:path>
            </a:pathLst>
          </a:custGeom>
          <a:noFill/>
          <a:ln w="10450" cap="flat" cmpd="sng">
            <a:solidFill>
              <a:srgbClr val="494948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463" name="Google Shape;463;p17"/>
          <p:cNvSpPr/>
          <p:nvPr/>
        </p:nvSpPr>
        <p:spPr>
          <a:xfrm>
            <a:off x="10420714" y="5277305"/>
            <a:ext cx="0" cy="3829050"/>
          </a:xfrm>
          <a:custGeom>
            <a:avLst/>
            <a:gdLst/>
            <a:ahLst/>
            <a:cxnLst/>
            <a:rect l="l" t="t" r="r" b="b"/>
            <a:pathLst>
              <a:path w="120000" h="3829050" extrusionOk="0">
                <a:moveTo>
                  <a:pt x="0" y="0"/>
                </a:moveTo>
                <a:lnTo>
                  <a:pt x="0" y="3828878"/>
                </a:lnTo>
              </a:path>
            </a:pathLst>
          </a:custGeom>
          <a:noFill/>
          <a:ln w="10450" cap="flat" cmpd="sng">
            <a:solidFill>
              <a:srgbClr val="494948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464" name="Google Shape;464;p17"/>
          <p:cNvSpPr/>
          <p:nvPr/>
        </p:nvSpPr>
        <p:spPr>
          <a:xfrm>
            <a:off x="14446411" y="5277305"/>
            <a:ext cx="0" cy="3829050"/>
          </a:xfrm>
          <a:custGeom>
            <a:avLst/>
            <a:gdLst/>
            <a:ahLst/>
            <a:cxnLst/>
            <a:rect l="l" t="t" r="r" b="b"/>
            <a:pathLst>
              <a:path w="120000" h="3829050" extrusionOk="0">
                <a:moveTo>
                  <a:pt x="0" y="0"/>
                </a:moveTo>
                <a:lnTo>
                  <a:pt x="0" y="3828878"/>
                </a:lnTo>
              </a:path>
            </a:pathLst>
          </a:custGeom>
          <a:noFill/>
          <a:ln w="10450" cap="flat" cmpd="sng">
            <a:solidFill>
              <a:srgbClr val="494948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grpSp>
        <p:nvGrpSpPr>
          <p:cNvPr id="465" name="Google Shape;465;p17"/>
          <p:cNvGrpSpPr/>
          <p:nvPr/>
        </p:nvGrpSpPr>
        <p:grpSpPr>
          <a:xfrm>
            <a:off x="1662049" y="5277305"/>
            <a:ext cx="16325626" cy="3829050"/>
            <a:chOff x="1662049" y="5277305"/>
            <a:chExt cx="16325626" cy="3829050"/>
          </a:xfrm>
        </p:grpSpPr>
        <p:sp>
          <p:nvSpPr>
            <p:cNvPr id="466" name="Google Shape;466;p17"/>
            <p:cNvSpPr/>
            <p:nvPr/>
          </p:nvSpPr>
          <p:spPr>
            <a:xfrm>
              <a:off x="2421466" y="5277305"/>
              <a:ext cx="0" cy="3829050"/>
            </a:xfrm>
            <a:custGeom>
              <a:avLst/>
              <a:gdLst/>
              <a:ahLst/>
              <a:cxnLst/>
              <a:rect l="l" t="t" r="r" b="b"/>
              <a:pathLst>
                <a:path w="120000" h="3829050" extrusionOk="0">
                  <a:moveTo>
                    <a:pt x="0" y="0"/>
                  </a:moveTo>
                  <a:lnTo>
                    <a:pt x="0" y="3828878"/>
                  </a:lnTo>
                </a:path>
              </a:pathLst>
            </a:custGeom>
            <a:noFill/>
            <a:ln w="10450" cap="flat" cmpd="sng">
              <a:solidFill>
                <a:srgbClr val="494948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67" name="Google Shape;467;p17"/>
            <p:cNvSpPr/>
            <p:nvPr/>
          </p:nvSpPr>
          <p:spPr>
            <a:xfrm>
              <a:off x="1913285" y="7335329"/>
              <a:ext cx="16074390" cy="411480"/>
            </a:xfrm>
            <a:custGeom>
              <a:avLst/>
              <a:gdLst/>
              <a:ahLst/>
              <a:cxnLst/>
              <a:rect l="l" t="t" r="r" b="b"/>
              <a:pathLst>
                <a:path w="16074390" h="411479" extrusionOk="0">
                  <a:moveTo>
                    <a:pt x="15868490" y="0"/>
                  </a:moveTo>
                  <a:lnTo>
                    <a:pt x="15868490" y="102750"/>
                  </a:lnTo>
                  <a:lnTo>
                    <a:pt x="0" y="102750"/>
                  </a:lnTo>
                  <a:lnTo>
                    <a:pt x="0" y="308252"/>
                  </a:lnTo>
                  <a:lnTo>
                    <a:pt x="15868490" y="308252"/>
                  </a:lnTo>
                  <a:lnTo>
                    <a:pt x="15868490" y="411003"/>
                  </a:lnTo>
                  <a:lnTo>
                    <a:pt x="16073971" y="205512"/>
                  </a:lnTo>
                  <a:lnTo>
                    <a:pt x="15868490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68" name="Google Shape;468;p17"/>
            <p:cNvSpPr/>
            <p:nvPr/>
          </p:nvSpPr>
          <p:spPr>
            <a:xfrm>
              <a:off x="2895600" y="7281094"/>
              <a:ext cx="10719435" cy="450850"/>
            </a:xfrm>
            <a:custGeom>
              <a:avLst/>
              <a:gdLst/>
              <a:ahLst/>
              <a:cxnLst/>
              <a:rect l="l" t="t" r="r" b="b"/>
              <a:pathLst>
                <a:path w="10719435" h="450850" extrusionOk="0">
                  <a:moveTo>
                    <a:pt x="450634" y="225323"/>
                  </a:moveTo>
                  <a:lnTo>
                    <a:pt x="446062" y="179908"/>
                  </a:lnTo>
                  <a:lnTo>
                    <a:pt x="432930" y="137617"/>
                  </a:lnTo>
                  <a:lnTo>
                    <a:pt x="412153" y="99339"/>
                  </a:lnTo>
                  <a:lnTo>
                    <a:pt x="384644" y="66001"/>
                  </a:lnTo>
                  <a:lnTo>
                    <a:pt x="351294" y="38481"/>
                  </a:lnTo>
                  <a:lnTo>
                    <a:pt x="313016" y="17716"/>
                  </a:lnTo>
                  <a:lnTo>
                    <a:pt x="270725" y="4584"/>
                  </a:lnTo>
                  <a:lnTo>
                    <a:pt x="225310" y="0"/>
                  </a:lnTo>
                  <a:lnTo>
                    <a:pt x="179908" y="4584"/>
                  </a:lnTo>
                  <a:lnTo>
                    <a:pt x="137604" y="17716"/>
                  </a:lnTo>
                  <a:lnTo>
                    <a:pt x="99339" y="38481"/>
                  </a:lnTo>
                  <a:lnTo>
                    <a:pt x="65989" y="66001"/>
                  </a:lnTo>
                  <a:lnTo>
                    <a:pt x="38481" y="99339"/>
                  </a:lnTo>
                  <a:lnTo>
                    <a:pt x="17703" y="137617"/>
                  </a:lnTo>
                  <a:lnTo>
                    <a:pt x="4572" y="179908"/>
                  </a:lnTo>
                  <a:lnTo>
                    <a:pt x="0" y="225323"/>
                  </a:lnTo>
                  <a:lnTo>
                    <a:pt x="4572" y="270725"/>
                  </a:lnTo>
                  <a:lnTo>
                    <a:pt x="17703" y="313029"/>
                  </a:lnTo>
                  <a:lnTo>
                    <a:pt x="38481" y="351294"/>
                  </a:lnTo>
                  <a:lnTo>
                    <a:pt x="65989" y="384644"/>
                  </a:lnTo>
                  <a:lnTo>
                    <a:pt x="99339" y="412165"/>
                  </a:lnTo>
                  <a:lnTo>
                    <a:pt x="137604" y="432930"/>
                  </a:lnTo>
                  <a:lnTo>
                    <a:pt x="179908" y="446062"/>
                  </a:lnTo>
                  <a:lnTo>
                    <a:pt x="225310" y="450646"/>
                  </a:lnTo>
                  <a:lnTo>
                    <a:pt x="270725" y="446062"/>
                  </a:lnTo>
                  <a:lnTo>
                    <a:pt x="313016" y="432930"/>
                  </a:lnTo>
                  <a:lnTo>
                    <a:pt x="351294" y="412165"/>
                  </a:lnTo>
                  <a:lnTo>
                    <a:pt x="384644" y="384644"/>
                  </a:lnTo>
                  <a:lnTo>
                    <a:pt x="412153" y="351294"/>
                  </a:lnTo>
                  <a:lnTo>
                    <a:pt x="432930" y="313029"/>
                  </a:lnTo>
                  <a:lnTo>
                    <a:pt x="446062" y="270725"/>
                  </a:lnTo>
                  <a:lnTo>
                    <a:pt x="450634" y="225323"/>
                  </a:lnTo>
                  <a:close/>
                </a:path>
                <a:path w="10719435" h="450850" extrusionOk="0">
                  <a:moveTo>
                    <a:pt x="3005899" y="225323"/>
                  </a:moveTo>
                  <a:lnTo>
                    <a:pt x="3001327" y="179908"/>
                  </a:lnTo>
                  <a:lnTo>
                    <a:pt x="2988195" y="137617"/>
                  </a:lnTo>
                  <a:lnTo>
                    <a:pt x="2967418" y="99339"/>
                  </a:lnTo>
                  <a:lnTo>
                    <a:pt x="2939910" y="66001"/>
                  </a:lnTo>
                  <a:lnTo>
                    <a:pt x="2906560" y="38481"/>
                  </a:lnTo>
                  <a:lnTo>
                    <a:pt x="2868282" y="17716"/>
                  </a:lnTo>
                  <a:lnTo>
                    <a:pt x="2825991" y="4584"/>
                  </a:lnTo>
                  <a:lnTo>
                    <a:pt x="2780576" y="0"/>
                  </a:lnTo>
                  <a:lnTo>
                    <a:pt x="2735173" y="4584"/>
                  </a:lnTo>
                  <a:lnTo>
                    <a:pt x="2692870" y="17716"/>
                  </a:lnTo>
                  <a:lnTo>
                    <a:pt x="2654604" y="38481"/>
                  </a:lnTo>
                  <a:lnTo>
                    <a:pt x="2621254" y="66001"/>
                  </a:lnTo>
                  <a:lnTo>
                    <a:pt x="2593746" y="99339"/>
                  </a:lnTo>
                  <a:lnTo>
                    <a:pt x="2572969" y="137617"/>
                  </a:lnTo>
                  <a:lnTo>
                    <a:pt x="2559837" y="179908"/>
                  </a:lnTo>
                  <a:lnTo>
                    <a:pt x="2555265" y="225323"/>
                  </a:lnTo>
                  <a:lnTo>
                    <a:pt x="2559837" y="270725"/>
                  </a:lnTo>
                  <a:lnTo>
                    <a:pt x="2572969" y="313029"/>
                  </a:lnTo>
                  <a:lnTo>
                    <a:pt x="2593746" y="351294"/>
                  </a:lnTo>
                  <a:lnTo>
                    <a:pt x="2621254" y="384644"/>
                  </a:lnTo>
                  <a:lnTo>
                    <a:pt x="2654604" y="412165"/>
                  </a:lnTo>
                  <a:lnTo>
                    <a:pt x="2692870" y="432930"/>
                  </a:lnTo>
                  <a:lnTo>
                    <a:pt x="2735173" y="446062"/>
                  </a:lnTo>
                  <a:lnTo>
                    <a:pt x="2780576" y="450646"/>
                  </a:lnTo>
                  <a:lnTo>
                    <a:pt x="2825991" y="446062"/>
                  </a:lnTo>
                  <a:lnTo>
                    <a:pt x="2868282" y="432930"/>
                  </a:lnTo>
                  <a:lnTo>
                    <a:pt x="2906560" y="412165"/>
                  </a:lnTo>
                  <a:lnTo>
                    <a:pt x="2939910" y="384644"/>
                  </a:lnTo>
                  <a:lnTo>
                    <a:pt x="2967418" y="351294"/>
                  </a:lnTo>
                  <a:lnTo>
                    <a:pt x="2988195" y="313029"/>
                  </a:lnTo>
                  <a:lnTo>
                    <a:pt x="3001327" y="270725"/>
                  </a:lnTo>
                  <a:lnTo>
                    <a:pt x="3005899" y="225323"/>
                  </a:lnTo>
                  <a:close/>
                </a:path>
                <a:path w="10719435" h="450850" extrusionOk="0">
                  <a:moveTo>
                    <a:pt x="5666054" y="225323"/>
                  </a:moveTo>
                  <a:lnTo>
                    <a:pt x="5661482" y="179908"/>
                  </a:lnTo>
                  <a:lnTo>
                    <a:pt x="5648350" y="137617"/>
                  </a:lnTo>
                  <a:lnTo>
                    <a:pt x="5627573" y="99339"/>
                  </a:lnTo>
                  <a:lnTo>
                    <a:pt x="5600065" y="66001"/>
                  </a:lnTo>
                  <a:lnTo>
                    <a:pt x="5566715" y="38481"/>
                  </a:lnTo>
                  <a:lnTo>
                    <a:pt x="5528437" y="17716"/>
                  </a:lnTo>
                  <a:lnTo>
                    <a:pt x="5486146" y="4584"/>
                  </a:lnTo>
                  <a:lnTo>
                    <a:pt x="5440731" y="0"/>
                  </a:lnTo>
                  <a:lnTo>
                    <a:pt x="5395328" y="4584"/>
                  </a:lnTo>
                  <a:lnTo>
                    <a:pt x="5353037" y="17716"/>
                  </a:lnTo>
                  <a:lnTo>
                    <a:pt x="5314759" y="38481"/>
                  </a:lnTo>
                  <a:lnTo>
                    <a:pt x="5281409" y="66001"/>
                  </a:lnTo>
                  <a:lnTo>
                    <a:pt x="5253901" y="99339"/>
                  </a:lnTo>
                  <a:lnTo>
                    <a:pt x="5233124" y="137617"/>
                  </a:lnTo>
                  <a:lnTo>
                    <a:pt x="5220005" y="179908"/>
                  </a:lnTo>
                  <a:lnTo>
                    <a:pt x="5215420" y="225323"/>
                  </a:lnTo>
                  <a:lnTo>
                    <a:pt x="5220005" y="270725"/>
                  </a:lnTo>
                  <a:lnTo>
                    <a:pt x="5233124" y="313029"/>
                  </a:lnTo>
                  <a:lnTo>
                    <a:pt x="5253901" y="351294"/>
                  </a:lnTo>
                  <a:lnTo>
                    <a:pt x="5281409" y="384644"/>
                  </a:lnTo>
                  <a:lnTo>
                    <a:pt x="5314759" y="412165"/>
                  </a:lnTo>
                  <a:lnTo>
                    <a:pt x="5353037" y="432930"/>
                  </a:lnTo>
                  <a:lnTo>
                    <a:pt x="5395328" y="446062"/>
                  </a:lnTo>
                  <a:lnTo>
                    <a:pt x="5440731" y="450646"/>
                  </a:lnTo>
                  <a:lnTo>
                    <a:pt x="5486146" y="446062"/>
                  </a:lnTo>
                  <a:lnTo>
                    <a:pt x="5528437" y="432930"/>
                  </a:lnTo>
                  <a:lnTo>
                    <a:pt x="5566715" y="412165"/>
                  </a:lnTo>
                  <a:lnTo>
                    <a:pt x="5600065" y="384644"/>
                  </a:lnTo>
                  <a:lnTo>
                    <a:pt x="5627573" y="351294"/>
                  </a:lnTo>
                  <a:lnTo>
                    <a:pt x="5648350" y="313029"/>
                  </a:lnTo>
                  <a:lnTo>
                    <a:pt x="5661482" y="270725"/>
                  </a:lnTo>
                  <a:lnTo>
                    <a:pt x="5666054" y="225323"/>
                  </a:lnTo>
                  <a:close/>
                </a:path>
                <a:path w="10719435" h="450850" extrusionOk="0">
                  <a:moveTo>
                    <a:pt x="10719003" y="225323"/>
                  </a:moveTo>
                  <a:lnTo>
                    <a:pt x="10714406" y="179908"/>
                  </a:lnTo>
                  <a:lnTo>
                    <a:pt x="10701223" y="137617"/>
                  </a:lnTo>
                  <a:lnTo>
                    <a:pt x="10680344" y="99339"/>
                  </a:lnTo>
                  <a:lnTo>
                    <a:pt x="10652709" y="66001"/>
                  </a:lnTo>
                  <a:lnTo>
                    <a:pt x="10619207" y="38481"/>
                  </a:lnTo>
                  <a:lnTo>
                    <a:pt x="10580751" y="17716"/>
                  </a:lnTo>
                  <a:lnTo>
                    <a:pt x="10538270" y="4584"/>
                  </a:lnTo>
                  <a:lnTo>
                    <a:pt x="10492651" y="0"/>
                  </a:lnTo>
                  <a:lnTo>
                    <a:pt x="10447033" y="4584"/>
                  </a:lnTo>
                  <a:lnTo>
                    <a:pt x="10404538" y="17716"/>
                  </a:lnTo>
                  <a:lnTo>
                    <a:pt x="10366096" y="38481"/>
                  </a:lnTo>
                  <a:lnTo>
                    <a:pt x="10332593" y="66001"/>
                  </a:lnTo>
                  <a:lnTo>
                    <a:pt x="10304945" y="99339"/>
                  </a:lnTo>
                  <a:lnTo>
                    <a:pt x="10284079" y="137617"/>
                  </a:lnTo>
                  <a:lnTo>
                    <a:pt x="10270884" y="179908"/>
                  </a:lnTo>
                  <a:lnTo>
                    <a:pt x="10266286" y="225323"/>
                  </a:lnTo>
                  <a:lnTo>
                    <a:pt x="10270884" y="270725"/>
                  </a:lnTo>
                  <a:lnTo>
                    <a:pt x="10284079" y="313029"/>
                  </a:lnTo>
                  <a:lnTo>
                    <a:pt x="10304945" y="351294"/>
                  </a:lnTo>
                  <a:lnTo>
                    <a:pt x="10332593" y="384644"/>
                  </a:lnTo>
                  <a:lnTo>
                    <a:pt x="10366096" y="412165"/>
                  </a:lnTo>
                  <a:lnTo>
                    <a:pt x="10404538" y="432930"/>
                  </a:lnTo>
                  <a:lnTo>
                    <a:pt x="10447033" y="446062"/>
                  </a:lnTo>
                  <a:lnTo>
                    <a:pt x="10492651" y="450646"/>
                  </a:lnTo>
                  <a:lnTo>
                    <a:pt x="10538270" y="446062"/>
                  </a:lnTo>
                  <a:lnTo>
                    <a:pt x="10580751" y="432930"/>
                  </a:lnTo>
                  <a:lnTo>
                    <a:pt x="10619207" y="412165"/>
                  </a:lnTo>
                  <a:lnTo>
                    <a:pt x="10652709" y="384644"/>
                  </a:lnTo>
                  <a:lnTo>
                    <a:pt x="10680344" y="351294"/>
                  </a:lnTo>
                  <a:lnTo>
                    <a:pt x="10701223" y="313029"/>
                  </a:lnTo>
                  <a:lnTo>
                    <a:pt x="10714406" y="270725"/>
                  </a:lnTo>
                  <a:lnTo>
                    <a:pt x="10719003" y="225323"/>
                  </a:lnTo>
                  <a:close/>
                </a:path>
              </a:pathLst>
            </a:custGeom>
            <a:solidFill>
              <a:srgbClr val="42527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69" name="Google Shape;469;p17"/>
            <p:cNvSpPr/>
            <p:nvPr/>
          </p:nvSpPr>
          <p:spPr>
            <a:xfrm>
              <a:off x="1662049" y="7281094"/>
              <a:ext cx="13592810" cy="471805"/>
            </a:xfrm>
            <a:custGeom>
              <a:avLst/>
              <a:gdLst/>
              <a:ahLst/>
              <a:cxnLst/>
              <a:rect l="l" t="t" r="r" b="b"/>
              <a:pathLst>
                <a:path w="13592810" h="471804" extrusionOk="0">
                  <a:moveTo>
                    <a:pt x="646747" y="471500"/>
                  </a:moveTo>
                  <a:lnTo>
                    <a:pt x="323367" y="16700"/>
                  </a:lnTo>
                  <a:lnTo>
                    <a:pt x="0" y="471500"/>
                  </a:lnTo>
                  <a:lnTo>
                    <a:pt x="646747" y="471500"/>
                  </a:lnTo>
                  <a:close/>
                </a:path>
                <a:path w="13592810" h="471804" extrusionOk="0">
                  <a:moveTo>
                    <a:pt x="5541188" y="454812"/>
                  </a:moveTo>
                  <a:lnTo>
                    <a:pt x="5217807" y="0"/>
                  </a:lnTo>
                  <a:lnTo>
                    <a:pt x="4894440" y="454812"/>
                  </a:lnTo>
                  <a:lnTo>
                    <a:pt x="5541188" y="454812"/>
                  </a:lnTo>
                  <a:close/>
                </a:path>
                <a:path w="13592810" h="471804" extrusionOk="0">
                  <a:moveTo>
                    <a:pt x="9566885" y="430822"/>
                  </a:moveTo>
                  <a:lnTo>
                    <a:pt x="9243504" y="19824"/>
                  </a:lnTo>
                  <a:lnTo>
                    <a:pt x="8920137" y="430822"/>
                  </a:lnTo>
                  <a:lnTo>
                    <a:pt x="9566885" y="430822"/>
                  </a:lnTo>
                  <a:close/>
                </a:path>
                <a:path w="13592810" h="471804" extrusionOk="0">
                  <a:moveTo>
                    <a:pt x="13592582" y="446468"/>
                  </a:moveTo>
                  <a:lnTo>
                    <a:pt x="13269201" y="35471"/>
                  </a:lnTo>
                  <a:lnTo>
                    <a:pt x="12945834" y="446468"/>
                  </a:lnTo>
                  <a:lnTo>
                    <a:pt x="13592582" y="446468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</p:grpSp>
      <p:sp>
        <p:nvSpPr>
          <p:cNvPr id="470" name="Google Shape;470;p17"/>
          <p:cNvSpPr/>
          <p:nvPr/>
        </p:nvSpPr>
        <p:spPr>
          <a:xfrm>
            <a:off x="1425799" y="1117578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471" name="Google Shape;471;p17"/>
          <p:cNvSpPr txBox="1">
            <a:spLocks noGrp="1"/>
          </p:cNvSpPr>
          <p:nvPr>
            <p:ph type="title"/>
          </p:nvPr>
        </p:nvSpPr>
        <p:spPr>
          <a:xfrm>
            <a:off x="1615829" y="1289749"/>
            <a:ext cx="10950822" cy="204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UPCOMING MEETINGS </a:t>
            </a:r>
            <a:r>
              <a:rPr lang="en-US" sz="6600" b="1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rPr>
              <a:t>/ MAJOR DATES</a:t>
            </a:r>
            <a:endParaRPr dirty="0"/>
          </a:p>
        </p:txBody>
      </p:sp>
      <p:sp>
        <p:nvSpPr>
          <p:cNvPr id="472" name="Google Shape;472;p17"/>
          <p:cNvSpPr txBox="1"/>
          <p:nvPr/>
        </p:nvSpPr>
        <p:spPr>
          <a:xfrm>
            <a:off x="2854174" y="4880846"/>
            <a:ext cx="3056255" cy="1387475"/>
          </a:xfrm>
          <a:prstGeom prst="rect">
            <a:avLst/>
          </a:prstGeom>
          <a:solidFill>
            <a:srgbClr val="E6ADFD">
              <a:alpha val="49803"/>
            </a:srgbClr>
          </a:solidFill>
          <a:ln>
            <a:noFill/>
          </a:ln>
        </p:spPr>
        <p:txBody>
          <a:bodyPr spcFirstLastPara="1" wrap="square" lIns="0" tIns="83800" rIns="0" bIns="0" anchor="t" anchorCtr="0">
            <a:spAutoFit/>
          </a:bodyPr>
          <a:lstStyle/>
          <a:p>
            <a:pPr marL="278765" marR="415925" lvl="0" indent="0" algn="ctr" rtl="0">
              <a:lnSpc>
                <a:spcPct val="123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dirty="0">
                <a:latin typeface="Poppins Medium"/>
                <a:ea typeface="Poppins Medium"/>
                <a:cs typeface="Poppins Medium"/>
                <a:sym typeface="Poppins Medium"/>
              </a:rPr>
              <a:t>Complete Team Charters and Draft Day 1 &amp; Day 30 Plan</a:t>
            </a:r>
            <a:endParaRPr sz="19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73" name="Google Shape;473;p17"/>
          <p:cNvSpPr txBox="1"/>
          <p:nvPr/>
        </p:nvSpPr>
        <p:spPr>
          <a:xfrm>
            <a:off x="2809643" y="9837420"/>
            <a:ext cx="3679190" cy="389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50" dirty="0">
                <a:latin typeface="Poppins"/>
                <a:ea typeface="Poppins"/>
                <a:cs typeface="Poppins"/>
                <a:sym typeface="Poppins"/>
              </a:rPr>
              <a:t>Workstream Weekly Mtg</a:t>
            </a:r>
            <a:endParaRPr sz="235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4" name="Google Shape;474;p17"/>
          <p:cNvSpPr txBox="1"/>
          <p:nvPr/>
        </p:nvSpPr>
        <p:spPr>
          <a:xfrm>
            <a:off x="1667426" y="6713064"/>
            <a:ext cx="807720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Acquirer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75" name="Google Shape;475;p17"/>
          <p:cNvSpPr txBox="1"/>
          <p:nvPr/>
        </p:nvSpPr>
        <p:spPr>
          <a:xfrm>
            <a:off x="1667426" y="6943382"/>
            <a:ext cx="704850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Kick Off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76" name="Google Shape;476;p17"/>
          <p:cNvSpPr txBox="1"/>
          <p:nvPr/>
        </p:nvSpPr>
        <p:spPr>
          <a:xfrm>
            <a:off x="6509621" y="6713064"/>
            <a:ext cx="1218565" cy="48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00" rIns="0" bIns="0" anchor="t" anchorCtr="0">
            <a:spAutoFit/>
          </a:bodyPr>
          <a:lstStyle/>
          <a:p>
            <a:pPr marL="12700" marR="5080" lvl="0" indent="0" algn="l" rtl="0">
              <a:lnSpc>
                <a:spcPct val="104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Acquired Co. Kick Off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77" name="Google Shape;477;p17"/>
          <p:cNvSpPr txBox="1"/>
          <p:nvPr/>
        </p:nvSpPr>
        <p:spPr>
          <a:xfrm>
            <a:off x="6577036" y="7819983"/>
            <a:ext cx="605790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Dec 21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78" name="Google Shape;478;p17"/>
          <p:cNvSpPr txBox="1"/>
          <p:nvPr/>
        </p:nvSpPr>
        <p:spPr>
          <a:xfrm>
            <a:off x="5372298" y="7819983"/>
            <a:ext cx="616585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Dec 16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79" name="Google Shape;479;p17"/>
          <p:cNvSpPr txBox="1"/>
          <p:nvPr/>
        </p:nvSpPr>
        <p:spPr>
          <a:xfrm>
            <a:off x="2840689" y="7819983"/>
            <a:ext cx="560705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Dec 9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80" name="Google Shape;480;p17"/>
          <p:cNvSpPr txBox="1"/>
          <p:nvPr/>
        </p:nvSpPr>
        <p:spPr>
          <a:xfrm>
            <a:off x="1682316" y="7819983"/>
            <a:ext cx="551180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Dec 2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81" name="Google Shape;481;p17"/>
          <p:cNvSpPr txBox="1"/>
          <p:nvPr/>
        </p:nvSpPr>
        <p:spPr>
          <a:xfrm>
            <a:off x="8006060" y="7819983"/>
            <a:ext cx="661035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Dec 23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82" name="Google Shape;482;p17"/>
          <p:cNvSpPr txBox="1"/>
          <p:nvPr/>
        </p:nvSpPr>
        <p:spPr>
          <a:xfrm>
            <a:off x="10571218" y="7819983"/>
            <a:ext cx="669290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Dec 30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83" name="Google Shape;483;p17"/>
          <p:cNvSpPr txBox="1"/>
          <p:nvPr/>
        </p:nvSpPr>
        <p:spPr>
          <a:xfrm>
            <a:off x="13120355" y="7819983"/>
            <a:ext cx="536575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Jan 6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84" name="Google Shape;484;p17"/>
          <p:cNvSpPr txBox="1"/>
          <p:nvPr/>
        </p:nvSpPr>
        <p:spPr>
          <a:xfrm>
            <a:off x="14667554" y="7819983"/>
            <a:ext cx="527685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Jan 11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85" name="Google Shape;485;p17"/>
          <p:cNvSpPr txBox="1"/>
          <p:nvPr/>
        </p:nvSpPr>
        <p:spPr>
          <a:xfrm>
            <a:off x="14683764" y="6656899"/>
            <a:ext cx="495300" cy="25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Day 1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86" name="Google Shape;486;p17"/>
          <p:cNvSpPr txBox="1"/>
          <p:nvPr/>
        </p:nvSpPr>
        <p:spPr>
          <a:xfrm>
            <a:off x="10489164" y="6696290"/>
            <a:ext cx="1114425" cy="48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00" rIns="0" bIns="0" anchor="t" anchorCtr="0">
            <a:spAutoFit/>
          </a:bodyPr>
          <a:lstStyle/>
          <a:p>
            <a:pPr marL="12700" marR="5080" lvl="0" indent="0" algn="l" rtl="0">
              <a:lnSpc>
                <a:spcPct val="104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dirty="0">
                <a:latin typeface="Poppins Light"/>
                <a:ea typeface="Poppins Light"/>
                <a:cs typeface="Poppins Light"/>
                <a:sym typeface="Poppins Light"/>
              </a:rPr>
              <a:t>Day 30 Plan Validation</a:t>
            </a:r>
            <a:endParaRPr sz="14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87" name="Google Shape;487;p17"/>
          <p:cNvSpPr txBox="1"/>
          <p:nvPr/>
        </p:nvSpPr>
        <p:spPr>
          <a:xfrm>
            <a:off x="6879863" y="4880846"/>
            <a:ext cx="3056255" cy="1387475"/>
          </a:xfrm>
          <a:prstGeom prst="rect">
            <a:avLst/>
          </a:prstGeom>
          <a:solidFill>
            <a:srgbClr val="E6ADFD">
              <a:alpha val="49803"/>
            </a:srgbClr>
          </a:solidFill>
          <a:ln>
            <a:noFill/>
          </a:ln>
        </p:spPr>
        <p:txBody>
          <a:bodyPr spcFirstLastPara="1" wrap="square" lIns="0" tIns="55875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dirty="0">
                <a:latin typeface="Poppins Medium"/>
                <a:ea typeface="Poppins Medium"/>
                <a:cs typeface="Poppins Medium"/>
                <a:sym typeface="Poppins Medium"/>
              </a:rPr>
              <a:t>Read out of Day 1 &amp;</a:t>
            </a:r>
            <a:endParaRPr sz="1900" dirty="0"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lvl="0" indent="0" algn="ctr" rtl="0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None/>
            </a:pPr>
            <a:r>
              <a:rPr lang="en-US" sz="1900" b="0" dirty="0">
                <a:latin typeface="Poppins Medium"/>
                <a:ea typeface="Poppins Medium"/>
                <a:cs typeface="Poppins Medium"/>
                <a:sym typeface="Poppins Medium"/>
              </a:rPr>
              <a:t>Day 30 Plans</a:t>
            </a:r>
            <a:endParaRPr sz="19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88" name="Google Shape;488;p17"/>
          <p:cNvSpPr txBox="1"/>
          <p:nvPr/>
        </p:nvSpPr>
        <p:spPr>
          <a:xfrm>
            <a:off x="10905563" y="4880846"/>
            <a:ext cx="3056255" cy="1387475"/>
          </a:xfrm>
          <a:prstGeom prst="rect">
            <a:avLst/>
          </a:prstGeom>
          <a:solidFill>
            <a:srgbClr val="E6ADFD">
              <a:alpha val="49803"/>
            </a:srgbClr>
          </a:solidFill>
          <a:ln>
            <a:noFill/>
          </a:ln>
        </p:spPr>
        <p:txBody>
          <a:bodyPr spcFirstLastPara="1" wrap="square" lIns="0" tIns="15240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dirty="0">
                <a:latin typeface="Poppins Medium"/>
                <a:ea typeface="Poppins Medium"/>
                <a:cs typeface="Poppins Medium"/>
                <a:sym typeface="Poppins Medium"/>
              </a:rPr>
              <a:t>Day 30 Plan Validation</a:t>
            </a:r>
            <a:endParaRPr sz="1900" dirty="0"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407669" marR="400050" lvl="0" indent="0" algn="ctr" rtl="0">
              <a:lnSpc>
                <a:spcPct val="123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dirty="0">
                <a:latin typeface="Poppins Medium"/>
                <a:ea typeface="Poppins Medium"/>
                <a:cs typeface="Poppins Medium"/>
                <a:sym typeface="Poppins Medium"/>
              </a:rPr>
              <a:t>/Communications Plan Read out</a:t>
            </a:r>
            <a:endParaRPr sz="19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89" name="Google Shape;489;p17"/>
          <p:cNvSpPr txBox="1"/>
          <p:nvPr/>
        </p:nvSpPr>
        <p:spPr>
          <a:xfrm>
            <a:off x="14931262" y="4880846"/>
            <a:ext cx="3056255" cy="1387475"/>
          </a:xfrm>
          <a:prstGeom prst="rect">
            <a:avLst/>
          </a:prstGeom>
          <a:solidFill>
            <a:srgbClr val="E6ADFD">
              <a:alpha val="49803"/>
            </a:srgbClr>
          </a:solidFill>
          <a:ln>
            <a:noFill/>
          </a:ln>
        </p:spPr>
        <p:txBody>
          <a:bodyPr spcFirstLastPara="1" wrap="square" lIns="0" tIns="2241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1335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dirty="0">
                <a:latin typeface="Poppins Medium"/>
                <a:ea typeface="Poppins Medium"/>
                <a:cs typeface="Poppins Medium"/>
                <a:sym typeface="Poppins Medium"/>
              </a:rPr>
              <a:t>Welcome Week/Day 1</a:t>
            </a:r>
            <a:endParaRPr sz="19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90" name="Google Shape;490;p17"/>
          <p:cNvSpPr/>
          <p:nvPr/>
        </p:nvSpPr>
        <p:spPr>
          <a:xfrm>
            <a:off x="2017192" y="9749139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 extrusionOk="0">
                <a:moveTo>
                  <a:pt x="225312" y="0"/>
                </a:moveTo>
                <a:lnTo>
                  <a:pt x="179904" y="4577"/>
                </a:lnTo>
                <a:lnTo>
                  <a:pt x="137610" y="17706"/>
                </a:lnTo>
                <a:lnTo>
                  <a:pt x="99338" y="38480"/>
                </a:lnTo>
                <a:lnTo>
                  <a:pt x="65992" y="65992"/>
                </a:lnTo>
                <a:lnTo>
                  <a:pt x="38480" y="99338"/>
                </a:lnTo>
                <a:lnTo>
                  <a:pt x="17706" y="137610"/>
                </a:lnTo>
                <a:lnTo>
                  <a:pt x="4577" y="179904"/>
                </a:lnTo>
                <a:lnTo>
                  <a:pt x="0" y="225312"/>
                </a:lnTo>
                <a:lnTo>
                  <a:pt x="4577" y="270724"/>
                </a:lnTo>
                <a:lnTo>
                  <a:pt x="17706" y="313020"/>
                </a:lnTo>
                <a:lnTo>
                  <a:pt x="38480" y="351294"/>
                </a:lnTo>
                <a:lnTo>
                  <a:pt x="65992" y="384641"/>
                </a:lnTo>
                <a:lnTo>
                  <a:pt x="99338" y="412154"/>
                </a:lnTo>
                <a:lnTo>
                  <a:pt x="137610" y="432929"/>
                </a:lnTo>
                <a:lnTo>
                  <a:pt x="179904" y="446057"/>
                </a:lnTo>
                <a:lnTo>
                  <a:pt x="225312" y="450635"/>
                </a:lnTo>
                <a:lnTo>
                  <a:pt x="270724" y="446057"/>
                </a:lnTo>
                <a:lnTo>
                  <a:pt x="313020" y="432929"/>
                </a:lnTo>
                <a:lnTo>
                  <a:pt x="351294" y="412154"/>
                </a:lnTo>
                <a:lnTo>
                  <a:pt x="384641" y="384641"/>
                </a:lnTo>
                <a:lnTo>
                  <a:pt x="412154" y="351294"/>
                </a:lnTo>
                <a:lnTo>
                  <a:pt x="432929" y="313020"/>
                </a:lnTo>
                <a:lnTo>
                  <a:pt x="446057" y="270724"/>
                </a:lnTo>
                <a:lnTo>
                  <a:pt x="450635" y="225312"/>
                </a:lnTo>
                <a:lnTo>
                  <a:pt x="446057" y="179904"/>
                </a:lnTo>
                <a:lnTo>
                  <a:pt x="432929" y="137610"/>
                </a:lnTo>
                <a:lnTo>
                  <a:pt x="412154" y="99338"/>
                </a:lnTo>
                <a:lnTo>
                  <a:pt x="384641" y="65992"/>
                </a:lnTo>
                <a:lnTo>
                  <a:pt x="351294" y="38480"/>
                </a:lnTo>
                <a:lnTo>
                  <a:pt x="313020" y="17706"/>
                </a:lnTo>
                <a:lnTo>
                  <a:pt x="270724" y="4577"/>
                </a:lnTo>
                <a:lnTo>
                  <a:pt x="225312" y="0"/>
                </a:lnTo>
                <a:close/>
              </a:path>
            </a:pathLst>
          </a:custGeom>
          <a:solidFill>
            <a:srgbClr val="42527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grpSp>
        <p:nvGrpSpPr>
          <p:cNvPr id="491" name="Google Shape;491;p17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492" name="Google Shape;492;p17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93" name="Google Shape;493;p17"/>
            <p:cNvSpPr txBox="1"/>
            <p:nvPr/>
          </p:nvSpPr>
          <p:spPr>
            <a:xfrm>
              <a:off x="9031218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16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" name="Holder 5">
            <a:extLst>
              <a:ext uri="{FF2B5EF4-FFF2-40B4-BE49-F238E27FC236}">
                <a16:creationId xmlns:a16="http://schemas.microsoft.com/office/drawing/2014/main" id="{222C76D0-52BA-E57A-FCD7-AC75E62ED6D1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8"/>
          <p:cNvSpPr/>
          <p:nvPr/>
        </p:nvSpPr>
        <p:spPr>
          <a:xfrm>
            <a:off x="8057473" y="1744252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499" name="Google Shape;499;p18"/>
          <p:cNvSpPr txBox="1">
            <a:spLocks noGrp="1"/>
          </p:cNvSpPr>
          <p:nvPr>
            <p:ph type="title"/>
          </p:nvPr>
        </p:nvSpPr>
        <p:spPr>
          <a:xfrm>
            <a:off x="7613650" y="1158875"/>
            <a:ext cx="4872578" cy="185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8400" rIns="0" bIns="0" anchor="t" anchorCtr="0">
            <a:spAutoFit/>
          </a:bodyPr>
          <a:lstStyle/>
          <a:p>
            <a:pPr marL="57531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/>
              <a:t>PROCESS</a:t>
            </a:r>
            <a:endParaRPr dirty="0"/>
          </a:p>
        </p:txBody>
      </p:sp>
      <p:sp>
        <p:nvSpPr>
          <p:cNvPr id="500" name="Google Shape;500;p18"/>
          <p:cNvSpPr txBox="1"/>
          <p:nvPr/>
        </p:nvSpPr>
        <p:spPr>
          <a:xfrm>
            <a:off x="14759926" y="7559675"/>
            <a:ext cx="4120469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23850" marR="315595" lvl="0" indent="-634" algn="ctr" rtl="0">
              <a:lnSpc>
                <a:spcPct val="100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Develop public engagement strategy and plan to support decision and inform stakeholders.</a:t>
            </a:r>
            <a:endParaRPr sz="3200" dirty="0"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501" name="Google Shape;501;p18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502" name="Google Shape;502;p18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503" name="Google Shape;503;p18"/>
            <p:cNvSpPr txBox="1"/>
            <p:nvPr/>
          </p:nvSpPr>
          <p:spPr>
            <a:xfrm>
              <a:off x="9031218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17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504" name="Google Shape;504;p18"/>
          <p:cNvGrpSpPr/>
          <p:nvPr/>
        </p:nvGrpSpPr>
        <p:grpSpPr>
          <a:xfrm>
            <a:off x="1067256" y="4435475"/>
            <a:ext cx="17983680" cy="4259321"/>
            <a:chOff x="1067256" y="3920204"/>
            <a:chExt cx="19918602" cy="4717595"/>
          </a:xfrm>
        </p:grpSpPr>
        <p:grpSp>
          <p:nvGrpSpPr>
            <p:cNvPr id="505" name="Google Shape;505;p18"/>
            <p:cNvGrpSpPr/>
            <p:nvPr/>
          </p:nvGrpSpPr>
          <p:grpSpPr>
            <a:xfrm>
              <a:off x="1067256" y="3920204"/>
              <a:ext cx="4717594" cy="4717595"/>
              <a:chOff x="10750591" y="3100665"/>
              <a:chExt cx="3973723" cy="3973724"/>
            </a:xfrm>
          </p:grpSpPr>
          <p:sp>
            <p:nvSpPr>
              <p:cNvPr id="506" name="Google Shape;506;p18"/>
              <p:cNvSpPr/>
              <p:nvPr/>
            </p:nvSpPr>
            <p:spPr>
              <a:xfrm>
                <a:off x="10750591" y="3100666"/>
                <a:ext cx="3973723" cy="3973723"/>
              </a:xfrm>
              <a:custGeom>
                <a:avLst/>
                <a:gdLst/>
                <a:ahLst/>
                <a:cxnLst/>
                <a:rect l="l" t="t" r="r" b="b"/>
                <a:pathLst>
                  <a:path w="3973723" h="3973723" extrusionOk="0">
                    <a:moveTo>
                      <a:pt x="515026" y="0"/>
                    </a:moveTo>
                    <a:lnTo>
                      <a:pt x="3458697" y="0"/>
                    </a:lnTo>
                    <a:cubicBezTo>
                      <a:pt x="3743138" y="0"/>
                      <a:pt x="3973723" y="230585"/>
                      <a:pt x="3973723" y="515026"/>
                    </a:cubicBezTo>
                    <a:lnTo>
                      <a:pt x="3973723" y="3458697"/>
                    </a:lnTo>
                    <a:cubicBezTo>
                      <a:pt x="3973723" y="3743138"/>
                      <a:pt x="3743138" y="3973723"/>
                      <a:pt x="3458697" y="3973723"/>
                    </a:cubicBezTo>
                    <a:lnTo>
                      <a:pt x="0" y="3973723"/>
                    </a:lnTo>
                    <a:lnTo>
                      <a:pt x="0" y="3973723"/>
                    </a:lnTo>
                    <a:lnTo>
                      <a:pt x="0" y="515026"/>
                    </a:lnTo>
                    <a:cubicBezTo>
                      <a:pt x="0" y="230585"/>
                      <a:pt x="230585" y="0"/>
                      <a:pt x="515026" y="0"/>
                    </a:cubicBezTo>
                    <a:close/>
                  </a:path>
                </a:pathLst>
              </a:custGeom>
              <a:solidFill>
                <a:srgbClr val="D471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  <p:sp>
            <p:nvSpPr>
              <p:cNvPr id="507" name="Google Shape;507;p18"/>
              <p:cNvSpPr/>
              <p:nvPr/>
            </p:nvSpPr>
            <p:spPr>
              <a:xfrm rot="10800000">
                <a:off x="11095759" y="3446613"/>
                <a:ext cx="3283386" cy="3283386"/>
              </a:xfrm>
              <a:custGeom>
                <a:avLst/>
                <a:gdLst/>
                <a:ahLst/>
                <a:cxnLst/>
                <a:rect l="l" t="t" r="r" b="b"/>
                <a:pathLst>
                  <a:path w="3283386" h="3283386" extrusionOk="0">
                    <a:moveTo>
                      <a:pt x="425263" y="4"/>
                    </a:moveTo>
                    <a:lnTo>
                      <a:pt x="3283227" y="4"/>
                    </a:lnTo>
                    <a:lnTo>
                      <a:pt x="3283227" y="4"/>
                    </a:lnTo>
                    <a:lnTo>
                      <a:pt x="3283227" y="2857968"/>
                    </a:lnTo>
                    <a:cubicBezTo>
                      <a:pt x="3283227" y="3092925"/>
                      <a:pt x="3092722" y="3283391"/>
                      <a:pt x="2857804" y="3283391"/>
                    </a:cubicBezTo>
                    <a:lnTo>
                      <a:pt x="425263" y="3283391"/>
                    </a:lnTo>
                    <a:cubicBezTo>
                      <a:pt x="190346" y="3283391"/>
                      <a:pt x="-159" y="3092925"/>
                      <a:pt x="-159" y="2857968"/>
                    </a:cubicBezTo>
                    <a:lnTo>
                      <a:pt x="-159" y="426206"/>
                    </a:lnTo>
                    <a:cubicBezTo>
                      <a:pt x="-627" y="191252"/>
                      <a:pt x="189566" y="435"/>
                      <a:pt x="424483" y="5"/>
                    </a:cubicBezTo>
                    <a:cubicBezTo>
                      <a:pt x="424717" y="4"/>
                      <a:pt x="425029" y="4"/>
                      <a:pt x="425263" y="4"/>
                    </a:cubicBezTo>
                    <a:close/>
                  </a:path>
                </a:pathLst>
              </a:custGeom>
              <a:noFill/>
              <a:ln w="1945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  <p:sp>
            <p:nvSpPr>
              <p:cNvPr id="508" name="Google Shape;508;p18"/>
              <p:cNvSpPr/>
              <p:nvPr/>
            </p:nvSpPr>
            <p:spPr>
              <a:xfrm>
                <a:off x="13578167" y="3100665"/>
                <a:ext cx="1146146" cy="1145368"/>
              </a:xfrm>
              <a:custGeom>
                <a:avLst/>
                <a:gdLst/>
                <a:ahLst/>
                <a:cxnLst/>
                <a:rect l="l" t="t" r="r" b="b"/>
                <a:pathLst>
                  <a:path w="1146146" h="1145368" extrusionOk="0">
                    <a:moveTo>
                      <a:pt x="1145987" y="515031"/>
                    </a:moveTo>
                    <a:lnTo>
                      <a:pt x="1145987" y="1145372"/>
                    </a:lnTo>
                    <a:cubicBezTo>
                      <a:pt x="513385" y="1145801"/>
                      <a:pt x="307" y="633353"/>
                      <a:pt x="-160" y="784"/>
                    </a:cubicBezTo>
                    <a:cubicBezTo>
                      <a:pt x="-160" y="525"/>
                      <a:pt x="-160" y="264"/>
                      <a:pt x="-160" y="5"/>
                    </a:cubicBezTo>
                    <a:lnTo>
                      <a:pt x="630181" y="5"/>
                    </a:lnTo>
                    <a:cubicBezTo>
                      <a:pt x="914653" y="-425"/>
                      <a:pt x="1145518" y="229810"/>
                      <a:pt x="1145987" y="514251"/>
                    </a:cubicBezTo>
                    <a:cubicBezTo>
                      <a:pt x="1145987" y="514511"/>
                      <a:pt x="1145987" y="514770"/>
                      <a:pt x="1145987" y="515031"/>
                    </a:cubicBezTo>
                    <a:close/>
                  </a:path>
                </a:pathLst>
              </a:custGeom>
              <a:solidFill>
                <a:srgbClr val="E6AD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</p:grpSp>
        <p:grpSp>
          <p:nvGrpSpPr>
            <p:cNvPr id="509" name="Google Shape;509;p18"/>
            <p:cNvGrpSpPr/>
            <p:nvPr/>
          </p:nvGrpSpPr>
          <p:grpSpPr>
            <a:xfrm>
              <a:off x="6165850" y="3920204"/>
              <a:ext cx="4717594" cy="4717595"/>
              <a:chOff x="10750591" y="3100665"/>
              <a:chExt cx="3973723" cy="3973724"/>
            </a:xfrm>
          </p:grpSpPr>
          <p:sp>
            <p:nvSpPr>
              <p:cNvPr id="510" name="Google Shape;510;p18"/>
              <p:cNvSpPr/>
              <p:nvPr/>
            </p:nvSpPr>
            <p:spPr>
              <a:xfrm>
                <a:off x="10750591" y="3100666"/>
                <a:ext cx="3973723" cy="3973723"/>
              </a:xfrm>
              <a:custGeom>
                <a:avLst/>
                <a:gdLst/>
                <a:ahLst/>
                <a:cxnLst/>
                <a:rect l="l" t="t" r="r" b="b"/>
                <a:pathLst>
                  <a:path w="3973723" h="3973723" extrusionOk="0">
                    <a:moveTo>
                      <a:pt x="515026" y="0"/>
                    </a:moveTo>
                    <a:lnTo>
                      <a:pt x="3458697" y="0"/>
                    </a:lnTo>
                    <a:cubicBezTo>
                      <a:pt x="3743138" y="0"/>
                      <a:pt x="3973723" y="230585"/>
                      <a:pt x="3973723" y="515026"/>
                    </a:cubicBezTo>
                    <a:lnTo>
                      <a:pt x="3973723" y="3458697"/>
                    </a:lnTo>
                    <a:cubicBezTo>
                      <a:pt x="3973723" y="3743138"/>
                      <a:pt x="3743138" y="3973723"/>
                      <a:pt x="3458697" y="3973723"/>
                    </a:cubicBezTo>
                    <a:lnTo>
                      <a:pt x="0" y="3973723"/>
                    </a:lnTo>
                    <a:lnTo>
                      <a:pt x="0" y="3973723"/>
                    </a:lnTo>
                    <a:lnTo>
                      <a:pt x="0" y="515026"/>
                    </a:lnTo>
                    <a:cubicBezTo>
                      <a:pt x="0" y="230585"/>
                      <a:pt x="230585" y="0"/>
                      <a:pt x="515026" y="0"/>
                    </a:cubicBezTo>
                    <a:close/>
                  </a:path>
                </a:pathLst>
              </a:custGeom>
              <a:solidFill>
                <a:srgbClr val="D471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  <p:sp>
            <p:nvSpPr>
              <p:cNvPr id="511" name="Google Shape;511;p18"/>
              <p:cNvSpPr/>
              <p:nvPr/>
            </p:nvSpPr>
            <p:spPr>
              <a:xfrm rot="10800000">
                <a:off x="11095759" y="3446613"/>
                <a:ext cx="3283386" cy="3283386"/>
              </a:xfrm>
              <a:custGeom>
                <a:avLst/>
                <a:gdLst/>
                <a:ahLst/>
                <a:cxnLst/>
                <a:rect l="l" t="t" r="r" b="b"/>
                <a:pathLst>
                  <a:path w="3283386" h="3283386" extrusionOk="0">
                    <a:moveTo>
                      <a:pt x="425263" y="4"/>
                    </a:moveTo>
                    <a:lnTo>
                      <a:pt x="3283227" y="4"/>
                    </a:lnTo>
                    <a:lnTo>
                      <a:pt x="3283227" y="4"/>
                    </a:lnTo>
                    <a:lnTo>
                      <a:pt x="3283227" y="2857968"/>
                    </a:lnTo>
                    <a:cubicBezTo>
                      <a:pt x="3283227" y="3092925"/>
                      <a:pt x="3092722" y="3283391"/>
                      <a:pt x="2857804" y="3283391"/>
                    </a:cubicBezTo>
                    <a:lnTo>
                      <a:pt x="425263" y="3283391"/>
                    </a:lnTo>
                    <a:cubicBezTo>
                      <a:pt x="190346" y="3283391"/>
                      <a:pt x="-159" y="3092925"/>
                      <a:pt x="-159" y="2857968"/>
                    </a:cubicBezTo>
                    <a:lnTo>
                      <a:pt x="-159" y="426206"/>
                    </a:lnTo>
                    <a:cubicBezTo>
                      <a:pt x="-627" y="191252"/>
                      <a:pt x="189566" y="435"/>
                      <a:pt x="424483" y="5"/>
                    </a:cubicBezTo>
                    <a:cubicBezTo>
                      <a:pt x="424717" y="4"/>
                      <a:pt x="425029" y="4"/>
                      <a:pt x="425263" y="4"/>
                    </a:cubicBezTo>
                    <a:close/>
                  </a:path>
                </a:pathLst>
              </a:custGeom>
              <a:noFill/>
              <a:ln w="1945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  <p:sp>
            <p:nvSpPr>
              <p:cNvPr id="512" name="Google Shape;512;p18"/>
              <p:cNvSpPr/>
              <p:nvPr/>
            </p:nvSpPr>
            <p:spPr>
              <a:xfrm>
                <a:off x="13578167" y="3100665"/>
                <a:ext cx="1146146" cy="1145368"/>
              </a:xfrm>
              <a:custGeom>
                <a:avLst/>
                <a:gdLst/>
                <a:ahLst/>
                <a:cxnLst/>
                <a:rect l="l" t="t" r="r" b="b"/>
                <a:pathLst>
                  <a:path w="1146146" h="1145368" extrusionOk="0">
                    <a:moveTo>
                      <a:pt x="1145987" y="515031"/>
                    </a:moveTo>
                    <a:lnTo>
                      <a:pt x="1145987" y="1145372"/>
                    </a:lnTo>
                    <a:cubicBezTo>
                      <a:pt x="513385" y="1145801"/>
                      <a:pt x="307" y="633353"/>
                      <a:pt x="-160" y="784"/>
                    </a:cubicBezTo>
                    <a:cubicBezTo>
                      <a:pt x="-160" y="525"/>
                      <a:pt x="-160" y="264"/>
                      <a:pt x="-160" y="5"/>
                    </a:cubicBezTo>
                    <a:lnTo>
                      <a:pt x="630181" y="5"/>
                    </a:lnTo>
                    <a:cubicBezTo>
                      <a:pt x="914653" y="-425"/>
                      <a:pt x="1145518" y="229810"/>
                      <a:pt x="1145987" y="514251"/>
                    </a:cubicBezTo>
                    <a:cubicBezTo>
                      <a:pt x="1145987" y="514511"/>
                      <a:pt x="1145987" y="514770"/>
                      <a:pt x="1145987" y="515031"/>
                    </a:cubicBezTo>
                    <a:close/>
                  </a:path>
                </a:pathLst>
              </a:custGeom>
              <a:solidFill>
                <a:srgbClr val="E6AD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</p:grpSp>
        <p:grpSp>
          <p:nvGrpSpPr>
            <p:cNvPr id="513" name="Google Shape;513;p18"/>
            <p:cNvGrpSpPr/>
            <p:nvPr/>
          </p:nvGrpSpPr>
          <p:grpSpPr>
            <a:xfrm>
              <a:off x="11195050" y="3920204"/>
              <a:ext cx="4717594" cy="4717595"/>
              <a:chOff x="10750591" y="3100665"/>
              <a:chExt cx="3973723" cy="3973724"/>
            </a:xfrm>
          </p:grpSpPr>
          <p:sp>
            <p:nvSpPr>
              <p:cNvPr id="514" name="Google Shape;514;p18"/>
              <p:cNvSpPr/>
              <p:nvPr/>
            </p:nvSpPr>
            <p:spPr>
              <a:xfrm>
                <a:off x="10750591" y="3100666"/>
                <a:ext cx="3973723" cy="3973723"/>
              </a:xfrm>
              <a:custGeom>
                <a:avLst/>
                <a:gdLst/>
                <a:ahLst/>
                <a:cxnLst/>
                <a:rect l="l" t="t" r="r" b="b"/>
                <a:pathLst>
                  <a:path w="3973723" h="3973723" extrusionOk="0">
                    <a:moveTo>
                      <a:pt x="515026" y="0"/>
                    </a:moveTo>
                    <a:lnTo>
                      <a:pt x="3458697" y="0"/>
                    </a:lnTo>
                    <a:cubicBezTo>
                      <a:pt x="3743138" y="0"/>
                      <a:pt x="3973723" y="230585"/>
                      <a:pt x="3973723" y="515026"/>
                    </a:cubicBezTo>
                    <a:lnTo>
                      <a:pt x="3973723" y="3458697"/>
                    </a:lnTo>
                    <a:cubicBezTo>
                      <a:pt x="3973723" y="3743138"/>
                      <a:pt x="3743138" y="3973723"/>
                      <a:pt x="3458697" y="3973723"/>
                    </a:cubicBezTo>
                    <a:lnTo>
                      <a:pt x="0" y="3973723"/>
                    </a:lnTo>
                    <a:lnTo>
                      <a:pt x="0" y="3973723"/>
                    </a:lnTo>
                    <a:lnTo>
                      <a:pt x="0" y="515026"/>
                    </a:lnTo>
                    <a:cubicBezTo>
                      <a:pt x="0" y="230585"/>
                      <a:pt x="230585" y="0"/>
                      <a:pt x="515026" y="0"/>
                    </a:cubicBezTo>
                    <a:close/>
                  </a:path>
                </a:pathLst>
              </a:custGeom>
              <a:solidFill>
                <a:srgbClr val="D471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  <p:sp>
            <p:nvSpPr>
              <p:cNvPr id="515" name="Google Shape;515;p18"/>
              <p:cNvSpPr/>
              <p:nvPr/>
            </p:nvSpPr>
            <p:spPr>
              <a:xfrm rot="10800000">
                <a:off x="11095759" y="3446613"/>
                <a:ext cx="3283386" cy="3283386"/>
              </a:xfrm>
              <a:custGeom>
                <a:avLst/>
                <a:gdLst/>
                <a:ahLst/>
                <a:cxnLst/>
                <a:rect l="l" t="t" r="r" b="b"/>
                <a:pathLst>
                  <a:path w="3283386" h="3283386" extrusionOk="0">
                    <a:moveTo>
                      <a:pt x="425263" y="4"/>
                    </a:moveTo>
                    <a:lnTo>
                      <a:pt x="3283227" y="4"/>
                    </a:lnTo>
                    <a:lnTo>
                      <a:pt x="3283227" y="4"/>
                    </a:lnTo>
                    <a:lnTo>
                      <a:pt x="3283227" y="2857968"/>
                    </a:lnTo>
                    <a:cubicBezTo>
                      <a:pt x="3283227" y="3092925"/>
                      <a:pt x="3092722" y="3283391"/>
                      <a:pt x="2857804" y="3283391"/>
                    </a:cubicBezTo>
                    <a:lnTo>
                      <a:pt x="425263" y="3283391"/>
                    </a:lnTo>
                    <a:cubicBezTo>
                      <a:pt x="190346" y="3283391"/>
                      <a:pt x="-159" y="3092925"/>
                      <a:pt x="-159" y="2857968"/>
                    </a:cubicBezTo>
                    <a:lnTo>
                      <a:pt x="-159" y="426206"/>
                    </a:lnTo>
                    <a:cubicBezTo>
                      <a:pt x="-627" y="191252"/>
                      <a:pt x="189566" y="435"/>
                      <a:pt x="424483" y="5"/>
                    </a:cubicBezTo>
                    <a:cubicBezTo>
                      <a:pt x="424717" y="4"/>
                      <a:pt x="425029" y="4"/>
                      <a:pt x="425263" y="4"/>
                    </a:cubicBezTo>
                    <a:close/>
                  </a:path>
                </a:pathLst>
              </a:custGeom>
              <a:noFill/>
              <a:ln w="1945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  <p:sp>
            <p:nvSpPr>
              <p:cNvPr id="516" name="Google Shape;516;p18"/>
              <p:cNvSpPr/>
              <p:nvPr/>
            </p:nvSpPr>
            <p:spPr>
              <a:xfrm>
                <a:off x="13578167" y="3100665"/>
                <a:ext cx="1146146" cy="1145368"/>
              </a:xfrm>
              <a:custGeom>
                <a:avLst/>
                <a:gdLst/>
                <a:ahLst/>
                <a:cxnLst/>
                <a:rect l="l" t="t" r="r" b="b"/>
                <a:pathLst>
                  <a:path w="1146146" h="1145368" extrusionOk="0">
                    <a:moveTo>
                      <a:pt x="1145987" y="515031"/>
                    </a:moveTo>
                    <a:lnTo>
                      <a:pt x="1145987" y="1145372"/>
                    </a:lnTo>
                    <a:cubicBezTo>
                      <a:pt x="513385" y="1145801"/>
                      <a:pt x="307" y="633353"/>
                      <a:pt x="-160" y="784"/>
                    </a:cubicBezTo>
                    <a:cubicBezTo>
                      <a:pt x="-160" y="525"/>
                      <a:pt x="-160" y="264"/>
                      <a:pt x="-160" y="5"/>
                    </a:cubicBezTo>
                    <a:lnTo>
                      <a:pt x="630181" y="5"/>
                    </a:lnTo>
                    <a:cubicBezTo>
                      <a:pt x="914653" y="-425"/>
                      <a:pt x="1145518" y="229810"/>
                      <a:pt x="1145987" y="514251"/>
                    </a:cubicBezTo>
                    <a:cubicBezTo>
                      <a:pt x="1145987" y="514511"/>
                      <a:pt x="1145987" y="514770"/>
                      <a:pt x="1145987" y="515031"/>
                    </a:cubicBezTo>
                    <a:close/>
                  </a:path>
                </a:pathLst>
              </a:custGeom>
              <a:solidFill>
                <a:srgbClr val="E6AD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</p:grpSp>
        <p:grpSp>
          <p:nvGrpSpPr>
            <p:cNvPr id="517" name="Google Shape;517;p18"/>
            <p:cNvGrpSpPr/>
            <p:nvPr/>
          </p:nvGrpSpPr>
          <p:grpSpPr>
            <a:xfrm>
              <a:off x="16268264" y="3920204"/>
              <a:ext cx="4717594" cy="4717595"/>
              <a:chOff x="10750591" y="3100665"/>
              <a:chExt cx="3973723" cy="3973724"/>
            </a:xfrm>
          </p:grpSpPr>
          <p:sp>
            <p:nvSpPr>
              <p:cNvPr id="518" name="Google Shape;518;p18"/>
              <p:cNvSpPr/>
              <p:nvPr/>
            </p:nvSpPr>
            <p:spPr>
              <a:xfrm>
                <a:off x="10750591" y="3100666"/>
                <a:ext cx="3973723" cy="3973723"/>
              </a:xfrm>
              <a:custGeom>
                <a:avLst/>
                <a:gdLst/>
                <a:ahLst/>
                <a:cxnLst/>
                <a:rect l="l" t="t" r="r" b="b"/>
                <a:pathLst>
                  <a:path w="3973723" h="3973723" extrusionOk="0">
                    <a:moveTo>
                      <a:pt x="515026" y="0"/>
                    </a:moveTo>
                    <a:lnTo>
                      <a:pt x="3458697" y="0"/>
                    </a:lnTo>
                    <a:cubicBezTo>
                      <a:pt x="3743138" y="0"/>
                      <a:pt x="3973723" y="230585"/>
                      <a:pt x="3973723" y="515026"/>
                    </a:cubicBezTo>
                    <a:lnTo>
                      <a:pt x="3973723" y="3458697"/>
                    </a:lnTo>
                    <a:cubicBezTo>
                      <a:pt x="3973723" y="3743138"/>
                      <a:pt x="3743138" y="3973723"/>
                      <a:pt x="3458697" y="3973723"/>
                    </a:cubicBezTo>
                    <a:lnTo>
                      <a:pt x="0" y="3973723"/>
                    </a:lnTo>
                    <a:lnTo>
                      <a:pt x="0" y="3973723"/>
                    </a:lnTo>
                    <a:lnTo>
                      <a:pt x="0" y="515026"/>
                    </a:lnTo>
                    <a:cubicBezTo>
                      <a:pt x="0" y="230585"/>
                      <a:pt x="230585" y="0"/>
                      <a:pt x="515026" y="0"/>
                    </a:cubicBezTo>
                    <a:close/>
                  </a:path>
                </a:pathLst>
              </a:custGeom>
              <a:solidFill>
                <a:srgbClr val="D471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  <p:sp>
            <p:nvSpPr>
              <p:cNvPr id="519" name="Google Shape;519;p18"/>
              <p:cNvSpPr/>
              <p:nvPr/>
            </p:nvSpPr>
            <p:spPr>
              <a:xfrm rot="10800000">
                <a:off x="11095759" y="3446613"/>
                <a:ext cx="3283386" cy="3283386"/>
              </a:xfrm>
              <a:custGeom>
                <a:avLst/>
                <a:gdLst/>
                <a:ahLst/>
                <a:cxnLst/>
                <a:rect l="l" t="t" r="r" b="b"/>
                <a:pathLst>
                  <a:path w="3283386" h="3283386" extrusionOk="0">
                    <a:moveTo>
                      <a:pt x="425263" y="4"/>
                    </a:moveTo>
                    <a:lnTo>
                      <a:pt x="3283227" y="4"/>
                    </a:lnTo>
                    <a:lnTo>
                      <a:pt x="3283227" y="4"/>
                    </a:lnTo>
                    <a:lnTo>
                      <a:pt x="3283227" y="2857968"/>
                    </a:lnTo>
                    <a:cubicBezTo>
                      <a:pt x="3283227" y="3092925"/>
                      <a:pt x="3092722" y="3283391"/>
                      <a:pt x="2857804" y="3283391"/>
                    </a:cubicBezTo>
                    <a:lnTo>
                      <a:pt x="425263" y="3283391"/>
                    </a:lnTo>
                    <a:cubicBezTo>
                      <a:pt x="190346" y="3283391"/>
                      <a:pt x="-159" y="3092925"/>
                      <a:pt x="-159" y="2857968"/>
                    </a:cubicBezTo>
                    <a:lnTo>
                      <a:pt x="-159" y="426206"/>
                    </a:lnTo>
                    <a:cubicBezTo>
                      <a:pt x="-627" y="191252"/>
                      <a:pt x="189566" y="435"/>
                      <a:pt x="424483" y="5"/>
                    </a:cubicBezTo>
                    <a:cubicBezTo>
                      <a:pt x="424717" y="4"/>
                      <a:pt x="425029" y="4"/>
                      <a:pt x="425263" y="4"/>
                    </a:cubicBezTo>
                    <a:close/>
                  </a:path>
                </a:pathLst>
              </a:custGeom>
              <a:noFill/>
              <a:ln w="1945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  <p:sp>
            <p:nvSpPr>
              <p:cNvPr id="520" name="Google Shape;520;p18"/>
              <p:cNvSpPr/>
              <p:nvPr/>
            </p:nvSpPr>
            <p:spPr>
              <a:xfrm>
                <a:off x="13578167" y="3100665"/>
                <a:ext cx="1146146" cy="1145368"/>
              </a:xfrm>
              <a:custGeom>
                <a:avLst/>
                <a:gdLst/>
                <a:ahLst/>
                <a:cxnLst/>
                <a:rect l="l" t="t" r="r" b="b"/>
                <a:pathLst>
                  <a:path w="1146146" h="1145368" extrusionOk="0">
                    <a:moveTo>
                      <a:pt x="1145987" y="515031"/>
                    </a:moveTo>
                    <a:lnTo>
                      <a:pt x="1145987" y="1145372"/>
                    </a:lnTo>
                    <a:cubicBezTo>
                      <a:pt x="513385" y="1145801"/>
                      <a:pt x="307" y="633353"/>
                      <a:pt x="-160" y="784"/>
                    </a:cubicBezTo>
                    <a:cubicBezTo>
                      <a:pt x="-160" y="525"/>
                      <a:pt x="-160" y="264"/>
                      <a:pt x="-160" y="5"/>
                    </a:cubicBezTo>
                    <a:lnTo>
                      <a:pt x="630181" y="5"/>
                    </a:lnTo>
                    <a:cubicBezTo>
                      <a:pt x="914653" y="-425"/>
                      <a:pt x="1145518" y="229810"/>
                      <a:pt x="1145987" y="514251"/>
                    </a:cubicBezTo>
                    <a:cubicBezTo>
                      <a:pt x="1145987" y="514511"/>
                      <a:pt x="1145987" y="514770"/>
                      <a:pt x="1145987" y="515031"/>
                    </a:cubicBezTo>
                    <a:close/>
                  </a:path>
                </a:pathLst>
              </a:custGeom>
              <a:solidFill>
                <a:srgbClr val="E6AD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/>
              </a:p>
            </p:txBody>
          </p:sp>
        </p:grpSp>
      </p:grpSp>
      <p:sp>
        <p:nvSpPr>
          <p:cNvPr id="521" name="Google Shape;521;p18"/>
          <p:cNvSpPr txBox="1"/>
          <p:nvPr/>
        </p:nvSpPr>
        <p:spPr>
          <a:xfrm>
            <a:off x="4535704" y="4541486"/>
            <a:ext cx="61999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latin typeface="Poppins"/>
                <a:ea typeface="Poppins"/>
                <a:cs typeface="Poppins"/>
                <a:sym typeface="Poppins"/>
              </a:rPr>
              <a:t>1</a:t>
            </a:r>
            <a:endParaRPr dirty="0"/>
          </a:p>
        </p:txBody>
      </p:sp>
      <p:sp>
        <p:nvSpPr>
          <p:cNvPr id="522" name="Google Shape;522;p18"/>
          <p:cNvSpPr txBox="1"/>
          <p:nvPr/>
        </p:nvSpPr>
        <p:spPr>
          <a:xfrm>
            <a:off x="9096239" y="4477530"/>
            <a:ext cx="61999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latin typeface="Poppins"/>
                <a:ea typeface="Poppins"/>
                <a:cs typeface="Poppins"/>
                <a:sym typeface="Poppins"/>
              </a:rPr>
              <a:t>2</a:t>
            </a:r>
            <a:endParaRPr dirty="0"/>
          </a:p>
        </p:txBody>
      </p:sp>
      <p:sp>
        <p:nvSpPr>
          <p:cNvPr id="523" name="Google Shape;523;p18"/>
          <p:cNvSpPr txBox="1"/>
          <p:nvPr/>
        </p:nvSpPr>
        <p:spPr>
          <a:xfrm>
            <a:off x="13580287" y="4477530"/>
            <a:ext cx="61999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latin typeface="Poppins"/>
                <a:ea typeface="Poppins"/>
                <a:cs typeface="Poppins"/>
                <a:sym typeface="Poppins"/>
              </a:rPr>
              <a:t>3</a:t>
            </a:r>
            <a:endParaRPr dirty="0"/>
          </a:p>
        </p:txBody>
      </p:sp>
      <p:sp>
        <p:nvSpPr>
          <p:cNvPr id="524" name="Google Shape;524;p18"/>
          <p:cNvSpPr txBox="1"/>
          <p:nvPr/>
        </p:nvSpPr>
        <p:spPr>
          <a:xfrm>
            <a:off x="18220660" y="4477530"/>
            <a:ext cx="61999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latin typeface="Poppins"/>
                <a:ea typeface="Poppins"/>
                <a:cs typeface="Poppins"/>
                <a:sym typeface="Poppins"/>
              </a:rPr>
              <a:t>4</a:t>
            </a:r>
            <a:endParaRPr dirty="0"/>
          </a:p>
        </p:txBody>
      </p:sp>
      <p:sp>
        <p:nvSpPr>
          <p:cNvPr id="525" name="Google Shape;525;p18"/>
          <p:cNvSpPr txBox="1"/>
          <p:nvPr/>
        </p:nvSpPr>
        <p:spPr>
          <a:xfrm>
            <a:off x="1582764" y="5927960"/>
            <a:ext cx="3228303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Gain an understanding of technical work completed to date. </a:t>
            </a:r>
            <a:endParaRPr dirty="0"/>
          </a:p>
        </p:txBody>
      </p:sp>
      <p:sp>
        <p:nvSpPr>
          <p:cNvPr id="526" name="Google Shape;526;p18"/>
          <p:cNvSpPr txBox="1"/>
          <p:nvPr/>
        </p:nvSpPr>
        <p:spPr>
          <a:xfrm>
            <a:off x="6177934" y="5927960"/>
            <a:ext cx="322830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Evaluate suggestions and other alternatives. </a:t>
            </a:r>
            <a:endParaRPr dirty="0"/>
          </a:p>
        </p:txBody>
      </p:sp>
      <p:sp>
        <p:nvSpPr>
          <p:cNvPr id="527" name="Google Shape;527;p18"/>
          <p:cNvSpPr txBox="1"/>
          <p:nvPr/>
        </p:nvSpPr>
        <p:spPr>
          <a:xfrm>
            <a:off x="10661982" y="5927960"/>
            <a:ext cx="3228303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Perform cost/benefit analysis to inform decision.</a:t>
            </a:r>
            <a:endParaRPr dirty="0"/>
          </a:p>
        </p:txBody>
      </p:sp>
      <p:sp>
        <p:nvSpPr>
          <p:cNvPr id="528" name="Google Shape;528;p18"/>
          <p:cNvSpPr txBox="1"/>
          <p:nvPr/>
        </p:nvSpPr>
        <p:spPr>
          <a:xfrm>
            <a:off x="15327503" y="5533710"/>
            <a:ext cx="322830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Develop public engagement strategy and plan to support decision and inform stakeholders.</a:t>
            </a:r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D182A367-F8CF-9AB4-4C8E-8B386B1CBB2F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3" name="Google Shape;533;p19"/>
          <p:cNvGraphicFramePr/>
          <p:nvPr>
            <p:extLst>
              <p:ext uri="{D42A27DB-BD31-4B8C-83A1-F6EECF244321}">
                <p14:modId xmlns:p14="http://schemas.microsoft.com/office/powerpoint/2010/main" val="2328076951"/>
              </p:ext>
            </p:extLst>
          </p:nvPr>
        </p:nvGraphicFramePr>
        <p:xfrm>
          <a:off x="1223386" y="4110304"/>
          <a:ext cx="17633325" cy="5246375"/>
        </p:xfrm>
        <a:graphic>
          <a:graphicData uri="http://schemas.openxmlformats.org/drawingml/2006/table">
            <a:tbl>
              <a:tblPr firstRow="1" bandRow="1">
                <a:noFill/>
                <a:tableStyleId>{07CDC1A8-3D28-405F-8170-349D91F206DD}</a:tableStyleId>
              </a:tblPr>
              <a:tblGrid>
                <a:gridCol w="5265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08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9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9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75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91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1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Topic</a:t>
                      </a:r>
                      <a:endParaRPr sz="2150" b="1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53675" marB="0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1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Action</a:t>
                      </a:r>
                      <a:endParaRPr sz="2150" b="1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5367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055" marR="291465" lvl="0" indent="0" algn="l" rtl="0">
                        <a:lnSpc>
                          <a:spcPct val="1195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1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Templates / Resources</a:t>
                      </a:r>
                      <a:endParaRPr sz="2150" b="1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55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055" marR="240029" lvl="0" indent="0" algn="l" rtl="0">
                        <a:lnSpc>
                          <a:spcPct val="1195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1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Complete by Date</a:t>
                      </a:r>
                      <a:endParaRPr sz="2150" b="1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55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91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Kick-Off with Workstream Leads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73350" marB="0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Need to identify workstream leads and schedule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727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36322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MS Teams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727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69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TBD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727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91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Workstream Charters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73350" marB="0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69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Create Charters leveraging previous integrations.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727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36322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MS Teams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727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69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TBD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015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0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91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Draft Workplan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73350" marB="0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1727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32321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 Smartsheet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727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7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5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TBD</a:t>
                      </a:r>
                      <a:endParaRPr sz="215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95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34" name="Google Shape;534;p19"/>
          <p:cNvSpPr txBox="1"/>
          <p:nvPr/>
        </p:nvSpPr>
        <p:spPr>
          <a:xfrm>
            <a:off x="6470650" y="8321675"/>
            <a:ext cx="7772400" cy="7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8669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50" b="0" dirty="0">
                <a:latin typeface="Poppins Light"/>
                <a:ea typeface="Poppins Light"/>
                <a:cs typeface="Poppins Light"/>
                <a:sym typeface="Poppins Light"/>
              </a:rPr>
              <a:t>Draft work plan using key milestones as anchors of activities.</a:t>
            </a:r>
            <a:endParaRPr sz="21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538" name="Google Shape;538;p19"/>
          <p:cNvSpPr/>
          <p:nvPr/>
        </p:nvSpPr>
        <p:spPr>
          <a:xfrm>
            <a:off x="1425799" y="1555785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D471F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539" name="Google Shape;539;p19"/>
          <p:cNvSpPr txBox="1">
            <a:spLocks noGrp="1"/>
          </p:cNvSpPr>
          <p:nvPr>
            <p:ph type="title"/>
          </p:nvPr>
        </p:nvSpPr>
        <p:spPr>
          <a:xfrm>
            <a:off x="1053163" y="889748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8375" rIns="0" bIns="0" anchor="t" anchorCtr="0">
            <a:spAutoFit/>
          </a:bodyPr>
          <a:lstStyle/>
          <a:p>
            <a:pPr marL="57531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NEXT STEPS</a:t>
            </a:r>
            <a:endParaRPr dirty="0"/>
          </a:p>
        </p:txBody>
      </p:sp>
      <p:grpSp>
        <p:nvGrpSpPr>
          <p:cNvPr id="2" name="Google Shape;189;p7">
            <a:extLst>
              <a:ext uri="{FF2B5EF4-FFF2-40B4-BE49-F238E27FC236}">
                <a16:creationId xmlns:a16="http://schemas.microsoft.com/office/drawing/2014/main" id="{130E10E4-D5DA-4E3F-2247-2948F674459E}"/>
              </a:ext>
            </a:extLst>
          </p:cNvPr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3" name="Google Shape;190;p7">
              <a:extLst>
                <a:ext uri="{FF2B5EF4-FFF2-40B4-BE49-F238E27FC236}">
                  <a16:creationId xmlns:a16="http://schemas.microsoft.com/office/drawing/2014/main" id="{96502F4C-30BE-C420-2505-F7A2F2C78D2B}"/>
                </a:ext>
              </a:extLst>
            </p:cNvPr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" name="Google Shape;191;p7">
              <a:extLst>
                <a:ext uri="{FF2B5EF4-FFF2-40B4-BE49-F238E27FC236}">
                  <a16:creationId xmlns:a16="http://schemas.microsoft.com/office/drawing/2014/main" id="{A448F70C-19B1-1590-CAD7-AF18296F22A8}"/>
                </a:ext>
              </a:extLst>
            </p:cNvPr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18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5" name="Holder 5">
            <a:extLst>
              <a:ext uri="{FF2B5EF4-FFF2-40B4-BE49-F238E27FC236}">
                <a16:creationId xmlns:a16="http://schemas.microsoft.com/office/drawing/2014/main" id="{B4A6A4D1-32EF-CD49-4C9E-7ACEB1D39E0C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0"/>
          <p:cNvSpPr/>
          <p:nvPr/>
        </p:nvSpPr>
        <p:spPr>
          <a:xfrm>
            <a:off x="1425799" y="1555785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D471F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545" name="Google Shape;545;p20"/>
          <p:cNvSpPr txBox="1">
            <a:spLocks noGrp="1"/>
          </p:cNvSpPr>
          <p:nvPr>
            <p:ph type="title"/>
          </p:nvPr>
        </p:nvSpPr>
        <p:spPr>
          <a:xfrm>
            <a:off x="1053163" y="889748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8375" rIns="0" bIns="0" anchor="t" anchorCtr="0">
            <a:spAutoFit/>
          </a:bodyPr>
          <a:lstStyle/>
          <a:p>
            <a:pPr marL="57531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NEXT STEPS</a:t>
            </a:r>
            <a:endParaRPr dirty="0"/>
          </a:p>
        </p:txBody>
      </p:sp>
      <p:graphicFrame>
        <p:nvGraphicFramePr>
          <p:cNvPr id="546" name="Google Shape;546;p20"/>
          <p:cNvGraphicFramePr/>
          <p:nvPr>
            <p:extLst>
              <p:ext uri="{D42A27DB-BD31-4B8C-83A1-F6EECF244321}">
                <p14:modId xmlns:p14="http://schemas.microsoft.com/office/powerpoint/2010/main" val="2366592886"/>
              </p:ext>
            </p:extLst>
          </p:nvPr>
        </p:nvGraphicFramePr>
        <p:xfrm>
          <a:off x="1420564" y="3093713"/>
          <a:ext cx="17016100" cy="7461250"/>
        </p:xfrm>
        <a:graphic>
          <a:graphicData uri="http://schemas.openxmlformats.org/drawingml/2006/table">
            <a:tbl>
              <a:tblPr firstRow="1" bandRow="1">
                <a:noFill/>
                <a:tableStyleId>{07CDC1A8-3D28-405F-8170-349D91F206DD}</a:tableStyleId>
              </a:tblPr>
              <a:tblGrid>
                <a:gridCol w="506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0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2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00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b="0" u="none" strike="noStrike" cap="none" dirty="0"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Topic</a:t>
                      </a:r>
                      <a:endParaRPr sz="2300" u="none" strike="noStrike" cap="none" dirty="0">
                        <a:latin typeface="Poppins Medium"/>
                        <a:ea typeface="Poppins Medium"/>
                        <a:cs typeface="Poppins Medium"/>
                        <a:sym typeface="Poppins Medium"/>
                      </a:endParaRPr>
                    </a:p>
                  </a:txBody>
                  <a:tcPr marL="0" marR="0" marT="67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333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b="0" u="none" strike="noStrike" cap="none" dirty="0"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Action</a:t>
                      </a:r>
                      <a:endParaRPr sz="2300" u="none" strike="noStrike" cap="none" dirty="0">
                        <a:latin typeface="Poppins Medium"/>
                        <a:ea typeface="Poppins Medium"/>
                        <a:cs typeface="Poppins Medium"/>
                        <a:sym typeface="Poppins Medium"/>
                      </a:endParaRPr>
                    </a:p>
                  </a:txBody>
                  <a:tcPr marL="0" marR="0" marT="67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27940" lvl="0" indent="0" algn="l" rtl="0">
                        <a:lnSpc>
                          <a:spcPct val="10565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b="0" u="none" strike="noStrike" cap="none" dirty="0"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Templates / Resources</a:t>
                      </a:r>
                      <a:endParaRPr sz="2300" u="none" strike="noStrike" cap="none" dirty="0">
                        <a:latin typeface="Poppins Medium"/>
                        <a:ea typeface="Poppins Medium"/>
                        <a:cs typeface="Poppins Medium"/>
                        <a:sym typeface="Poppins Medium"/>
                      </a:endParaRPr>
                    </a:p>
                  </a:txBody>
                  <a:tcPr marL="0" marR="0" marT="2940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435609" lvl="0" indent="0" algn="l" rtl="0">
                        <a:lnSpc>
                          <a:spcPct val="10565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b="0" u="none" strike="noStrike" cap="none" dirty="0"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Complete by Date</a:t>
                      </a:r>
                      <a:endParaRPr sz="2300" u="none" strike="noStrike" cap="none" dirty="0">
                        <a:latin typeface="Poppins Medium"/>
                        <a:ea typeface="Poppins Medium"/>
                        <a:cs typeface="Poppins Medium"/>
                        <a:sym typeface="Poppins Medium"/>
                      </a:endParaRPr>
                    </a:p>
                  </a:txBody>
                  <a:tcPr marL="0" marR="0" marT="2940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5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055" marR="566420" lvl="0" indent="0" algn="l" rtl="0">
                        <a:lnSpc>
                          <a:spcPct val="1124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Review and provide input on Charters, Day 1 and Day 30 Plans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3747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6530" marR="217170" lvl="0" indent="-634" algn="l" rtl="0">
                        <a:lnSpc>
                          <a:spcPct val="109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Input your tasks that need to be done or started to Day 30 [Oct </a:t>
                      </a:r>
                      <a:r>
                        <a:rPr lang="en-US" sz="2700" b="0" u="none" strike="noStrike" cap="none" baseline="30000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11] into Smartsheet. Include contents for all columns. </a:t>
                      </a:r>
                      <a:br>
                        <a:rPr lang="en-US" sz="2700" b="0" u="none" strike="noStrike" cap="none" baseline="30000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</a:b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Discuss dependencies with affected workstreams.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6255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65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Smartsheet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605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6530" marR="1522095" lvl="0" indent="0" algn="l" rtl="0">
                        <a:lnSpc>
                          <a:spcPct val="11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Friday, Dec 23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381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9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Training of Acquired Co. Team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97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65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Focus on Smartsheet and other tools in use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97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65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Zoom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97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65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Tuesday, Dec 22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97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9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86055" marR="2178685" lvl="0" indent="0" algn="l" rtl="0">
                        <a:lnSpc>
                          <a:spcPct val="11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Introduction Meeting (Acquirer/Acquired Co.)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400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7165" marR="1211580" lvl="0" indent="-1269" algn="l" rtl="0">
                        <a:lnSpc>
                          <a:spcPct val="11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Acquired Co. and Acquirer integration team members introduce themselves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3937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5895" marR="0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Zoom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3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5895" marR="0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Tuesday, Dec 22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3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9050">
                <a:tc>
                  <a:txBody>
                    <a:bodyPr/>
                    <a:lstStyle/>
                    <a:p>
                      <a:pPr marL="186055" marR="1283335" lvl="0" indent="0" algn="l" rtl="0">
                        <a:lnSpc>
                          <a:spcPct val="11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Inputs to / Review of Comms Materials, (Biz Dev, Ops, Services Groups, HR)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4795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589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Send Dan and/or Bill required inputs.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97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589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Friday,	Dec 23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97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68100">
                <a:tc>
                  <a:txBody>
                    <a:bodyPr/>
                    <a:lstStyle/>
                    <a:p>
                      <a:pPr marL="186055" marR="1747520" lvl="0" indent="0" algn="l" rtl="0">
                        <a:lnSpc>
                          <a:spcPct val="11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Start using RAID log in MS Teams[Risks, Actions, Issues, Decisions)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4795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5895" marR="0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Input major risks, issues, and decisions.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3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5895" marR="0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Smartsheet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3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75895" marR="0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Dec 23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7325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" name="Google Shape;189;p7">
            <a:extLst>
              <a:ext uri="{FF2B5EF4-FFF2-40B4-BE49-F238E27FC236}">
                <a16:creationId xmlns:a16="http://schemas.microsoft.com/office/drawing/2014/main" id="{DDA3BDA0-7B51-E7B7-F17E-1D96A9A79570}"/>
              </a:ext>
            </a:extLst>
          </p:cNvPr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3" name="Google Shape;190;p7">
              <a:extLst>
                <a:ext uri="{FF2B5EF4-FFF2-40B4-BE49-F238E27FC236}">
                  <a16:creationId xmlns:a16="http://schemas.microsoft.com/office/drawing/2014/main" id="{1CBDCC35-A83F-3449-BEB6-E2ECE6108F63}"/>
                </a:ext>
              </a:extLst>
            </p:cNvPr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" name="Google Shape;191;p7">
              <a:extLst>
                <a:ext uri="{FF2B5EF4-FFF2-40B4-BE49-F238E27FC236}">
                  <a16:creationId xmlns:a16="http://schemas.microsoft.com/office/drawing/2014/main" id="{F441740A-D924-2143-3EFD-157125F57D75}"/>
                </a:ext>
              </a:extLst>
            </p:cNvPr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19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5" name="Holder 5">
            <a:extLst>
              <a:ext uri="{FF2B5EF4-FFF2-40B4-BE49-F238E27FC236}">
                <a16:creationId xmlns:a16="http://schemas.microsoft.com/office/drawing/2014/main" id="{2D7C09E3-5531-FCD5-5B65-8C1BC68549AF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2609"/>
            <a:ext cx="2010410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2"/>
          <p:cNvSpPr/>
          <p:nvPr/>
        </p:nvSpPr>
        <p:spPr>
          <a:xfrm>
            <a:off x="747453" y="1322477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53" name="Google Shape;53;p2"/>
          <p:cNvSpPr txBox="1">
            <a:spLocks noGrp="1"/>
          </p:cNvSpPr>
          <p:nvPr>
            <p:ph type="title"/>
          </p:nvPr>
        </p:nvSpPr>
        <p:spPr>
          <a:xfrm>
            <a:off x="937469" y="1494641"/>
            <a:ext cx="8075295" cy="305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TABLE OF </a:t>
            </a:r>
            <a:r>
              <a:rPr lang="en-US" sz="6600" b="1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rPr>
              <a:t>CONTENTS</a:t>
            </a:r>
            <a:br>
              <a:rPr lang="en-US" sz="6600" dirty="0">
                <a:latin typeface="Poppins"/>
                <a:ea typeface="Poppins"/>
                <a:cs typeface="Poppins"/>
                <a:sym typeface="Poppins"/>
              </a:rPr>
            </a:br>
            <a:endParaRPr dirty="0"/>
          </a:p>
        </p:txBody>
      </p:sp>
      <p:grpSp>
        <p:nvGrpSpPr>
          <p:cNvPr id="54" name="Google Shape;54;p2"/>
          <p:cNvGrpSpPr/>
          <p:nvPr/>
        </p:nvGrpSpPr>
        <p:grpSpPr>
          <a:xfrm>
            <a:off x="19241350" y="11203972"/>
            <a:ext cx="643890" cy="643890"/>
            <a:chOff x="8832850" y="682766"/>
            <a:chExt cx="643890" cy="643890"/>
          </a:xfrm>
        </p:grpSpPr>
        <p:sp>
          <p:nvSpPr>
            <p:cNvPr id="55" name="Google Shape;55;p2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56" name="Google Shape;56;p2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02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374650" y="3743319"/>
            <a:ext cx="7772399" cy="6530044"/>
            <a:chOff x="298450" y="3398402"/>
            <a:chExt cx="7772399" cy="6530044"/>
          </a:xfrm>
        </p:grpSpPr>
        <p:grpSp>
          <p:nvGrpSpPr>
            <p:cNvPr id="58" name="Google Shape;58;p2"/>
            <p:cNvGrpSpPr/>
            <p:nvPr/>
          </p:nvGrpSpPr>
          <p:grpSpPr>
            <a:xfrm>
              <a:off x="298450" y="3398402"/>
              <a:ext cx="7772399" cy="4979457"/>
              <a:chOff x="766181" y="4105695"/>
              <a:chExt cx="7772399" cy="4979457"/>
            </a:xfrm>
          </p:grpSpPr>
          <p:sp>
            <p:nvSpPr>
              <p:cNvPr id="59" name="Google Shape;59;p2"/>
              <p:cNvSpPr txBox="1"/>
              <p:nvPr/>
            </p:nvSpPr>
            <p:spPr>
              <a:xfrm>
                <a:off x="1463288" y="7320972"/>
                <a:ext cx="6858000" cy="319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2050" rIns="0" bIns="0" anchor="t" anchorCtr="0">
                <a:spAutoFit/>
              </a:bodyPr>
              <a:lstStyle/>
              <a:p>
                <a:pPr marL="355600" lvl="0" indent="-34290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C33EF9"/>
                  </a:buClr>
                  <a:buSzPts val="2000"/>
                  <a:buFont typeface="Arial"/>
                  <a:buChar char="•"/>
                </a:pPr>
                <a:r>
                  <a:rPr lang="en-US" sz="2000" b="0" i="0" dirty="0">
                    <a:solidFill>
                      <a:srgbClr val="1C1623"/>
                    </a:solidFill>
                    <a:latin typeface="Poppins" pitchFamily="2" charset="77"/>
                    <a:ea typeface="Poppins"/>
                    <a:cs typeface="Poppins" pitchFamily="2" charset="77"/>
                    <a:sym typeface="Poppins"/>
                  </a:rPr>
                  <a:t>Why we need to start now</a:t>
                </a:r>
                <a:endParaRPr sz="2000" b="0" i="0" dirty="0">
                  <a:solidFill>
                    <a:srgbClr val="1C1623"/>
                  </a:solidFill>
                  <a:latin typeface="Poppins" pitchFamily="2" charset="77"/>
                  <a:ea typeface="Poppins"/>
                  <a:cs typeface="Poppins" pitchFamily="2" charset="77"/>
                  <a:sym typeface="Poppins"/>
                </a:endParaRPr>
              </a:p>
            </p:txBody>
          </p:sp>
          <p:sp>
            <p:nvSpPr>
              <p:cNvPr id="60" name="Google Shape;60;p2"/>
              <p:cNvSpPr txBox="1"/>
              <p:nvPr/>
            </p:nvSpPr>
            <p:spPr>
              <a:xfrm>
                <a:off x="1463288" y="7665775"/>
                <a:ext cx="6858000" cy="319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2050" rIns="0" bIns="0" anchor="t" anchorCtr="0">
                <a:spAutoFit/>
              </a:bodyPr>
              <a:lstStyle/>
              <a:p>
                <a:pPr marL="355600" lvl="0" indent="-34290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C33EF9"/>
                  </a:buClr>
                  <a:buSzPts val="2000"/>
                  <a:buFont typeface="Arial"/>
                  <a:buChar char="•"/>
                </a:pPr>
                <a:r>
                  <a:rPr lang="en-US" sz="2000" b="0" i="0" dirty="0">
                    <a:solidFill>
                      <a:srgbClr val="1C1623"/>
                    </a:solidFill>
                    <a:latin typeface="Poppins" pitchFamily="2" charset="77"/>
                    <a:ea typeface="Poppins"/>
                    <a:cs typeface="Poppins" pitchFamily="2" charset="77"/>
                    <a:sym typeface="Poppins"/>
                  </a:rPr>
                  <a:t>Operational discovery</a:t>
                </a:r>
                <a:endParaRPr sz="2000" b="0" i="0" dirty="0">
                  <a:solidFill>
                    <a:srgbClr val="1C1623"/>
                  </a:solidFill>
                  <a:latin typeface="Poppins" pitchFamily="2" charset="77"/>
                  <a:ea typeface="Poppins"/>
                  <a:cs typeface="Poppins" pitchFamily="2" charset="77"/>
                  <a:sym typeface="Poppins"/>
                </a:endParaRPr>
              </a:p>
            </p:txBody>
          </p:sp>
          <p:sp>
            <p:nvSpPr>
              <p:cNvPr id="61" name="Google Shape;61;p2"/>
              <p:cNvSpPr txBox="1"/>
              <p:nvPr/>
            </p:nvSpPr>
            <p:spPr>
              <a:xfrm>
                <a:off x="1441450" y="8041446"/>
                <a:ext cx="6858000" cy="319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2050" rIns="0" bIns="0" anchor="t" anchorCtr="0">
                <a:spAutoFit/>
              </a:bodyPr>
              <a:lstStyle/>
              <a:p>
                <a:pPr marL="355600" lvl="0" indent="-34290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C33EF9"/>
                  </a:buClr>
                  <a:buSzPts val="2000"/>
                  <a:buFont typeface="Arial"/>
                  <a:buChar char="•"/>
                </a:pPr>
                <a:r>
                  <a:rPr lang="en-US" sz="2000" b="0" i="0" dirty="0">
                    <a:solidFill>
                      <a:srgbClr val="1C1623"/>
                    </a:solidFill>
                    <a:latin typeface="Poppins" pitchFamily="2" charset="77"/>
                    <a:ea typeface="Poppins"/>
                    <a:cs typeface="Poppins" pitchFamily="2" charset="77"/>
                    <a:sym typeface="Poppins"/>
                  </a:rPr>
                  <a:t>Structure of discovery</a:t>
                </a:r>
                <a:endParaRPr sz="2000" b="0" i="0" dirty="0">
                  <a:solidFill>
                    <a:srgbClr val="1C1623"/>
                  </a:solidFill>
                  <a:latin typeface="Poppins" pitchFamily="2" charset="77"/>
                  <a:ea typeface="Poppins"/>
                  <a:cs typeface="Poppins" pitchFamily="2" charset="77"/>
                  <a:sym typeface="Poppins"/>
                </a:endParaRPr>
              </a:p>
            </p:txBody>
          </p:sp>
          <p:grpSp>
            <p:nvGrpSpPr>
              <p:cNvPr id="62" name="Google Shape;62;p2"/>
              <p:cNvGrpSpPr/>
              <p:nvPr/>
            </p:nvGrpSpPr>
            <p:grpSpPr>
              <a:xfrm>
                <a:off x="766181" y="4105695"/>
                <a:ext cx="7772399" cy="4979457"/>
                <a:chOff x="766181" y="4105695"/>
                <a:chExt cx="7772399" cy="4979457"/>
              </a:xfrm>
            </p:grpSpPr>
            <p:sp>
              <p:nvSpPr>
                <p:cNvPr id="63" name="Google Shape;63;p2"/>
                <p:cNvSpPr txBox="1"/>
                <p:nvPr/>
              </p:nvSpPr>
              <p:spPr>
                <a:xfrm>
                  <a:off x="766181" y="4105695"/>
                  <a:ext cx="4038600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1019175" marR="5080" lvl="0" indent="-342900" algn="just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dirty="0">
                      <a:latin typeface="Poppins"/>
                      <a:ea typeface="Poppins"/>
                      <a:cs typeface="Poppins"/>
                      <a:sym typeface="Poppins"/>
                    </a:rPr>
                    <a:t>Background</a:t>
                  </a:r>
                  <a:endParaRPr dirty="0"/>
                </a:p>
              </p:txBody>
            </p:sp>
            <p:sp>
              <p:nvSpPr>
                <p:cNvPr id="64" name="Google Shape;64;p2"/>
                <p:cNvSpPr txBox="1"/>
                <p:nvPr/>
              </p:nvSpPr>
              <p:spPr>
                <a:xfrm>
                  <a:off x="766181" y="4441478"/>
                  <a:ext cx="4038600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1019175" marR="5080" lvl="0" indent="-342900" algn="just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dirty="0">
                      <a:latin typeface="Poppins" pitchFamily="2" charset="77"/>
                      <a:cs typeface="Poppins" pitchFamily="2" charset="77"/>
                    </a:rPr>
                    <a:t>Deal objectives</a:t>
                  </a:r>
                  <a:endParaRPr sz="2000" dirty="0">
                    <a:latin typeface="Poppins" pitchFamily="2" charset="77"/>
                    <a:ea typeface="Poppins"/>
                    <a:cs typeface="Poppins" pitchFamily="2" charset="77"/>
                    <a:sym typeface="Poppins"/>
                  </a:endParaRPr>
                </a:p>
              </p:txBody>
            </p:sp>
            <p:sp>
              <p:nvSpPr>
                <p:cNvPr id="65" name="Google Shape;65;p2"/>
                <p:cNvSpPr txBox="1"/>
                <p:nvPr/>
              </p:nvSpPr>
              <p:spPr>
                <a:xfrm>
                  <a:off x="766181" y="4780611"/>
                  <a:ext cx="4038600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1019175" marR="5080" lvl="0" indent="-342900" algn="just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dirty="0">
                      <a:latin typeface="Poppins" pitchFamily="2" charset="77"/>
                      <a:cs typeface="Poppins" pitchFamily="2" charset="77"/>
                    </a:rPr>
                    <a:t>Guiding principles</a:t>
                  </a:r>
                  <a:endParaRPr sz="2000" dirty="0">
                    <a:latin typeface="Poppins" pitchFamily="2" charset="77"/>
                    <a:ea typeface="Poppins"/>
                    <a:cs typeface="Poppins" pitchFamily="2" charset="77"/>
                    <a:sym typeface="Poppins"/>
                  </a:endParaRPr>
                </a:p>
              </p:txBody>
            </p:sp>
            <p:sp>
              <p:nvSpPr>
                <p:cNvPr id="66" name="Google Shape;66;p2"/>
                <p:cNvSpPr txBox="1"/>
                <p:nvPr/>
              </p:nvSpPr>
              <p:spPr>
                <a:xfrm>
                  <a:off x="766181" y="5148308"/>
                  <a:ext cx="4038600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1019175" marR="5080" lvl="0" indent="-342900" algn="just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dirty="0">
                      <a:latin typeface="Poppins" pitchFamily="2" charset="77"/>
                      <a:cs typeface="Poppins" pitchFamily="2" charset="77"/>
                    </a:rPr>
                    <a:t>End states</a:t>
                  </a:r>
                  <a:endParaRPr sz="2000" dirty="0">
                    <a:latin typeface="Poppins" pitchFamily="2" charset="77"/>
                    <a:ea typeface="Poppins"/>
                    <a:cs typeface="Poppins" pitchFamily="2" charset="77"/>
                    <a:sym typeface="Poppins"/>
                  </a:endParaRPr>
                </a:p>
              </p:txBody>
            </p:sp>
            <p:sp>
              <p:nvSpPr>
                <p:cNvPr id="67" name="Google Shape;67;p2"/>
                <p:cNvSpPr txBox="1"/>
                <p:nvPr/>
              </p:nvSpPr>
              <p:spPr>
                <a:xfrm>
                  <a:off x="1441449" y="5482325"/>
                  <a:ext cx="7097131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355600" lvl="0" indent="-34290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dirty="0">
                      <a:latin typeface="Poppins" pitchFamily="2" charset="77"/>
                      <a:cs typeface="Poppins" pitchFamily="2" charset="77"/>
                    </a:rPr>
                    <a:t>Acquired co. Integration </a:t>
                  </a:r>
                  <a:r>
                    <a:rPr lang="en-US" sz="2000" dirty="0">
                      <a:solidFill>
                        <a:srgbClr val="1C1623"/>
                      </a:solidFill>
                      <a:latin typeface="Poppins" pitchFamily="2" charset="77"/>
                      <a:ea typeface="Poppins"/>
                      <a:cs typeface="Poppins" pitchFamily="2" charset="77"/>
                      <a:sym typeface="Poppins"/>
                    </a:rPr>
                    <a:t>governance structure</a:t>
                  </a:r>
                  <a:r>
                    <a:rPr lang="en-US" sz="2000" dirty="0">
                      <a:latin typeface="Poppins" pitchFamily="2" charset="77"/>
                      <a:cs typeface="Poppins" pitchFamily="2" charset="77"/>
                    </a:rPr>
                    <a:t> </a:t>
                  </a:r>
                  <a:endParaRPr dirty="0">
                    <a:latin typeface="Poppins" pitchFamily="2" charset="77"/>
                    <a:cs typeface="Poppins" pitchFamily="2" charset="77"/>
                  </a:endParaRPr>
                </a:p>
              </p:txBody>
            </p:sp>
            <p:sp>
              <p:nvSpPr>
                <p:cNvPr id="68" name="Google Shape;68;p2"/>
                <p:cNvSpPr txBox="1"/>
                <p:nvPr/>
              </p:nvSpPr>
              <p:spPr>
                <a:xfrm>
                  <a:off x="1447790" y="5844066"/>
                  <a:ext cx="3102362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355600" lvl="0" indent="-34290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dirty="0">
                      <a:latin typeface="Poppins" pitchFamily="2" charset="77"/>
                      <a:ea typeface="Poppins"/>
                      <a:cs typeface="Poppins" pitchFamily="2" charset="77"/>
                      <a:sym typeface="Poppins"/>
                    </a:rPr>
                    <a:t>Communications</a:t>
                  </a:r>
                  <a:endParaRPr dirty="0">
                    <a:latin typeface="Poppins" pitchFamily="2" charset="77"/>
                    <a:cs typeface="Poppins" pitchFamily="2" charset="77"/>
                  </a:endParaRPr>
                </a:p>
              </p:txBody>
            </p:sp>
            <p:sp>
              <p:nvSpPr>
                <p:cNvPr id="69" name="Google Shape;69;p2"/>
                <p:cNvSpPr txBox="1"/>
                <p:nvPr/>
              </p:nvSpPr>
              <p:spPr>
                <a:xfrm>
                  <a:off x="1441450" y="6199776"/>
                  <a:ext cx="3363331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355600" lvl="0" indent="-34290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dirty="0">
                      <a:latin typeface="Poppins" pitchFamily="2" charset="77"/>
                      <a:ea typeface="Poppins"/>
                      <a:cs typeface="Poppins" pitchFamily="2" charset="77"/>
                      <a:sym typeface="Poppins"/>
                    </a:rPr>
                    <a:t>High-priority initiatives</a:t>
                  </a:r>
                  <a:endParaRPr dirty="0">
                    <a:latin typeface="Poppins" pitchFamily="2" charset="77"/>
                    <a:cs typeface="Poppins" pitchFamily="2" charset="77"/>
                  </a:endParaRPr>
                </a:p>
              </p:txBody>
            </p:sp>
            <p:sp>
              <p:nvSpPr>
                <p:cNvPr id="70" name="Google Shape;70;p2"/>
                <p:cNvSpPr txBox="1"/>
                <p:nvPr/>
              </p:nvSpPr>
              <p:spPr>
                <a:xfrm>
                  <a:off x="1463288" y="6578699"/>
                  <a:ext cx="6618093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355600" lvl="0" indent="-34290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b="0" i="0" dirty="0">
                      <a:solidFill>
                        <a:srgbClr val="1C1623"/>
                      </a:solidFill>
                      <a:latin typeface="Poppins" pitchFamily="2" charset="77"/>
                      <a:ea typeface="Poppins"/>
                      <a:cs typeface="Poppins" pitchFamily="2" charset="77"/>
                      <a:sym typeface="Poppins"/>
                    </a:rPr>
                    <a:t>Integration planning process overview</a:t>
                  </a:r>
                  <a:endParaRPr sz="2000" b="0" i="0" dirty="0">
                    <a:solidFill>
                      <a:srgbClr val="1C1623"/>
                    </a:solidFill>
                    <a:latin typeface="Poppins" pitchFamily="2" charset="77"/>
                    <a:ea typeface="Poppins"/>
                    <a:cs typeface="Poppins" pitchFamily="2" charset="77"/>
                    <a:sym typeface="Poppins"/>
                  </a:endParaRPr>
                </a:p>
              </p:txBody>
            </p:sp>
            <p:sp>
              <p:nvSpPr>
                <p:cNvPr id="71" name="Google Shape;71;p2"/>
                <p:cNvSpPr txBox="1"/>
                <p:nvPr/>
              </p:nvSpPr>
              <p:spPr>
                <a:xfrm>
                  <a:off x="1463288" y="6971568"/>
                  <a:ext cx="6858000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355600" lvl="0" indent="-34290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b="0" i="0" dirty="0">
                      <a:solidFill>
                        <a:srgbClr val="1C1623"/>
                      </a:solidFill>
                      <a:latin typeface="Poppins" pitchFamily="2" charset="77"/>
                      <a:ea typeface="Poppins"/>
                      <a:cs typeface="Poppins" pitchFamily="2" charset="77"/>
                      <a:sym typeface="Poppins"/>
                    </a:rPr>
                    <a:t>Integration communication deliverables</a:t>
                  </a:r>
                  <a:endParaRPr sz="2000" b="0" i="0" dirty="0">
                    <a:solidFill>
                      <a:srgbClr val="1C1623"/>
                    </a:solidFill>
                    <a:latin typeface="Poppins" pitchFamily="2" charset="77"/>
                    <a:ea typeface="Poppins"/>
                    <a:cs typeface="Poppins" pitchFamily="2" charset="77"/>
                    <a:sym typeface="Poppins"/>
                  </a:endParaRPr>
                </a:p>
              </p:txBody>
            </p:sp>
            <p:sp>
              <p:nvSpPr>
                <p:cNvPr id="72" name="Google Shape;72;p2"/>
                <p:cNvSpPr txBox="1"/>
                <p:nvPr/>
              </p:nvSpPr>
              <p:spPr>
                <a:xfrm>
                  <a:off x="1454458" y="8407619"/>
                  <a:ext cx="6844992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355600" lvl="0" indent="-34290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b="0" i="0" dirty="0">
                      <a:solidFill>
                        <a:srgbClr val="1C1623"/>
                      </a:solidFill>
                      <a:latin typeface="Poppins" pitchFamily="2" charset="77"/>
                      <a:ea typeface="Poppins"/>
                      <a:cs typeface="Poppins" pitchFamily="2" charset="77"/>
                      <a:sym typeface="Poppins"/>
                    </a:rPr>
                    <a:t>Critical information needs at outset of integration</a:t>
                  </a:r>
                  <a:endParaRPr sz="2000" b="0" i="0" dirty="0">
                    <a:solidFill>
                      <a:srgbClr val="1C1623"/>
                    </a:solidFill>
                    <a:latin typeface="Poppins" pitchFamily="2" charset="77"/>
                    <a:ea typeface="Poppins"/>
                    <a:cs typeface="Poppins" pitchFamily="2" charset="77"/>
                    <a:sym typeface="Poppins"/>
                  </a:endParaRPr>
                </a:p>
              </p:txBody>
            </p:sp>
            <p:sp>
              <p:nvSpPr>
                <p:cNvPr id="73" name="Google Shape;73;p2"/>
                <p:cNvSpPr txBox="1"/>
                <p:nvPr/>
              </p:nvSpPr>
              <p:spPr>
                <a:xfrm>
                  <a:off x="1462526" y="8765193"/>
                  <a:ext cx="7076054" cy="3199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12050" rIns="0" bIns="0" anchor="t" anchorCtr="0">
                  <a:spAutoFit/>
                </a:bodyPr>
                <a:lstStyle/>
                <a:p>
                  <a:pPr marL="355600" lvl="0" indent="-34290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33EF9"/>
                    </a:buClr>
                    <a:buSzPts val="2000"/>
                    <a:buFont typeface="Arial"/>
                    <a:buChar char="•"/>
                  </a:pPr>
                  <a:r>
                    <a:rPr lang="en-US" sz="2000" b="0" i="0" dirty="0">
                      <a:solidFill>
                        <a:srgbClr val="1C1623"/>
                      </a:solidFill>
                      <a:latin typeface="Poppins" pitchFamily="2" charset="77"/>
                      <a:ea typeface="Poppins"/>
                      <a:cs typeface="Poppins" pitchFamily="2" charset="77"/>
                      <a:sym typeface="Poppins"/>
                    </a:rPr>
                    <a:t>Meeting cadence [all times et]</a:t>
                  </a:r>
                  <a:endParaRPr sz="2000" b="0" i="0" dirty="0">
                    <a:solidFill>
                      <a:srgbClr val="1C1623"/>
                    </a:solidFill>
                    <a:latin typeface="Poppins" pitchFamily="2" charset="77"/>
                    <a:ea typeface="Poppins"/>
                    <a:cs typeface="Poppins" pitchFamily="2" charset="77"/>
                    <a:sym typeface="Poppins"/>
                  </a:endParaRPr>
                </a:p>
              </p:txBody>
            </p:sp>
          </p:grpSp>
        </p:grpSp>
        <p:sp>
          <p:nvSpPr>
            <p:cNvPr id="74" name="Google Shape;74;p2"/>
            <p:cNvSpPr txBox="1"/>
            <p:nvPr/>
          </p:nvSpPr>
          <p:spPr>
            <a:xfrm>
              <a:off x="997190" y="8417597"/>
              <a:ext cx="5755958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35560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C33EF9"/>
                </a:buClr>
                <a:buSzPts val="2000"/>
                <a:buFont typeface="Arial"/>
                <a:buChar char="•"/>
              </a:pPr>
              <a:r>
                <a:rPr lang="en-US" sz="2000" b="0" i="0" dirty="0">
                  <a:solidFill>
                    <a:srgbClr val="1C1623"/>
                  </a:solidFill>
                  <a:latin typeface="Poppins" pitchFamily="2" charset="77"/>
                  <a:ea typeface="Poppins"/>
                  <a:cs typeface="Poppins" pitchFamily="2" charset="77"/>
                  <a:sym typeface="Poppins"/>
                </a:rPr>
                <a:t>Upcoming meetings / major dates</a:t>
              </a:r>
              <a:endParaRPr sz="2000" b="0" i="0" dirty="0">
                <a:solidFill>
                  <a:srgbClr val="1C1623"/>
                </a:solidFill>
                <a:latin typeface="Poppins" pitchFamily="2" charset="77"/>
                <a:ea typeface="Poppins"/>
                <a:cs typeface="Poppins" pitchFamily="2" charset="77"/>
                <a:sym typeface="Poppins"/>
              </a:endParaRPr>
            </a:p>
          </p:txBody>
        </p:sp>
        <p:sp>
          <p:nvSpPr>
            <p:cNvPr id="75" name="Google Shape;75;p2"/>
            <p:cNvSpPr txBox="1"/>
            <p:nvPr/>
          </p:nvSpPr>
          <p:spPr>
            <a:xfrm>
              <a:off x="1012688" y="8753658"/>
              <a:ext cx="5755958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35560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C33EF9"/>
                </a:buClr>
                <a:buSzPts val="2000"/>
                <a:buFont typeface="Arial"/>
                <a:buChar char="•"/>
              </a:pPr>
              <a:r>
                <a:rPr lang="en-US" sz="2000" b="0" i="0" dirty="0">
                  <a:solidFill>
                    <a:srgbClr val="1C1623"/>
                  </a:solidFill>
                  <a:latin typeface="Poppins" pitchFamily="2" charset="77"/>
                  <a:ea typeface="Poppins"/>
                  <a:cs typeface="Poppins" pitchFamily="2" charset="77"/>
                  <a:sym typeface="Poppins"/>
                </a:rPr>
                <a:t>Process</a:t>
              </a:r>
              <a:endParaRPr sz="2000" b="0" i="0" dirty="0">
                <a:solidFill>
                  <a:srgbClr val="1C1623"/>
                </a:solidFill>
                <a:latin typeface="Poppins" pitchFamily="2" charset="77"/>
                <a:ea typeface="Poppins"/>
                <a:cs typeface="Poppins" pitchFamily="2" charset="77"/>
                <a:sym typeface="Poppins"/>
              </a:endParaRPr>
            </a:p>
          </p:txBody>
        </p:sp>
        <p:sp>
          <p:nvSpPr>
            <p:cNvPr id="76" name="Google Shape;76;p2"/>
            <p:cNvSpPr txBox="1"/>
            <p:nvPr/>
          </p:nvSpPr>
          <p:spPr>
            <a:xfrm>
              <a:off x="1004714" y="9117366"/>
              <a:ext cx="5755958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35560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C33EF9"/>
                </a:buClr>
                <a:buSzPts val="2000"/>
                <a:buFont typeface="Arial"/>
                <a:buChar char="•"/>
              </a:pPr>
              <a:r>
                <a:rPr lang="en-US" sz="2000" b="0" i="0" dirty="0">
                  <a:solidFill>
                    <a:srgbClr val="1C1623"/>
                  </a:solidFill>
                  <a:latin typeface="Poppins" pitchFamily="2" charset="77"/>
                  <a:ea typeface="Poppins"/>
                  <a:cs typeface="Poppins" pitchFamily="2" charset="77"/>
                  <a:sym typeface="Poppins"/>
                </a:rPr>
                <a:t>Next steps</a:t>
              </a:r>
              <a:endParaRPr sz="2000" b="0" i="0" dirty="0">
                <a:solidFill>
                  <a:srgbClr val="1C1623"/>
                </a:solidFill>
                <a:latin typeface="Poppins" pitchFamily="2" charset="77"/>
                <a:ea typeface="Poppins"/>
                <a:cs typeface="Poppins" pitchFamily="2" charset="77"/>
                <a:sym typeface="Poppins"/>
              </a:endParaRPr>
            </a:p>
          </p:txBody>
        </p:sp>
        <p:sp>
          <p:nvSpPr>
            <p:cNvPr id="77" name="Google Shape;77;p2"/>
            <p:cNvSpPr txBox="1"/>
            <p:nvPr/>
          </p:nvSpPr>
          <p:spPr>
            <a:xfrm>
              <a:off x="973718" y="9608487"/>
              <a:ext cx="5755958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355600" lvl="0" indent="-215900" algn="l" rtl="0">
                <a:spcBef>
                  <a:spcPts val="0"/>
                </a:spcBef>
                <a:spcAft>
                  <a:spcPts val="0"/>
                </a:spcAft>
                <a:buClr>
                  <a:srgbClr val="C33EF9"/>
                </a:buClr>
                <a:buSzPts val="2000"/>
                <a:buFont typeface="Arial"/>
                <a:buNone/>
              </a:pP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" name="Holder 5">
            <a:extLst>
              <a:ext uri="{FF2B5EF4-FFF2-40B4-BE49-F238E27FC236}">
                <a16:creationId xmlns:a16="http://schemas.microsoft.com/office/drawing/2014/main" id="{E0DDA3AF-7E9C-CA0D-E7D5-A3B53A8B664E}"/>
              </a:ext>
            </a:extLst>
          </p:cNvPr>
          <p:cNvSpPr txBox="1">
            <a:spLocks/>
          </p:cNvSpPr>
          <p:nvPr/>
        </p:nvSpPr>
        <p:spPr>
          <a:xfrm>
            <a:off x="333029" y="11424073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1;p6">
            <a:extLst>
              <a:ext uri="{FF2B5EF4-FFF2-40B4-BE49-F238E27FC236}">
                <a16:creationId xmlns:a16="http://schemas.microsoft.com/office/drawing/2014/main" id="{13063E2F-BF76-B457-2CC9-4799C16E0C13}"/>
              </a:ext>
            </a:extLst>
          </p:cNvPr>
          <p:cNvSpPr/>
          <p:nvPr/>
        </p:nvSpPr>
        <p:spPr>
          <a:xfrm>
            <a:off x="0" y="9778644"/>
            <a:ext cx="20104100" cy="1530350"/>
          </a:xfrm>
          <a:custGeom>
            <a:avLst/>
            <a:gdLst/>
            <a:ahLst/>
            <a:cxnLst/>
            <a:rect l="l" t="t" r="r" b="b"/>
            <a:pathLst>
              <a:path w="20104100" h="1530350" extrusionOk="0">
                <a:moveTo>
                  <a:pt x="20104099" y="0"/>
                </a:moveTo>
                <a:lnTo>
                  <a:pt x="0" y="0"/>
                </a:lnTo>
                <a:lnTo>
                  <a:pt x="0" y="1529911"/>
                </a:lnTo>
                <a:lnTo>
                  <a:pt x="20104099" y="1529911"/>
                </a:lnTo>
                <a:lnTo>
                  <a:pt x="20104099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cxnSp>
        <p:nvCxnSpPr>
          <p:cNvPr id="520" name="Google Shape;520;p16"/>
          <p:cNvCxnSpPr/>
          <p:nvPr/>
        </p:nvCxnSpPr>
        <p:spPr>
          <a:xfrm>
            <a:off x="3353079" y="5654675"/>
            <a:ext cx="13397946" cy="0"/>
          </a:xfrm>
          <a:prstGeom prst="straightConnector1">
            <a:avLst/>
          </a:prstGeom>
          <a:noFill/>
          <a:ln w="9525" cap="flat" cmpd="sng">
            <a:solidFill>
              <a:schemeClr val="lt1">
                <a:alpha val="2784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1" name="Google Shape;521;p16"/>
          <p:cNvSpPr/>
          <p:nvPr/>
        </p:nvSpPr>
        <p:spPr>
          <a:xfrm>
            <a:off x="6245388" y="5189621"/>
            <a:ext cx="7282402" cy="80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6" tIns="75357" rIns="150756" bIns="75357" anchor="ctr" anchorCtr="0">
            <a:noAutofit/>
          </a:bodyPr>
          <a:lstStyle/>
          <a:p>
            <a:pPr algn="ctr"/>
            <a:r>
              <a:rPr lang="en-US" sz="3958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3958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2" name="Google Shape;522;p16"/>
          <p:cNvSpPr txBox="1">
            <a:spLocks noGrp="1"/>
          </p:cNvSpPr>
          <p:nvPr>
            <p:ph type="title"/>
          </p:nvPr>
        </p:nvSpPr>
        <p:spPr>
          <a:xfrm>
            <a:off x="4649075" y="3675961"/>
            <a:ext cx="10805954" cy="152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8406" tIns="75357" rIns="150756" bIns="75357" anchor="ctr" anchorCtr="0">
            <a:spAutoFit/>
          </a:bodyPr>
          <a:lstStyle/>
          <a:p>
            <a:pPr>
              <a:buClr>
                <a:schemeClr val="lt1"/>
              </a:buClr>
              <a:buSzPts val="6000"/>
            </a:pPr>
            <a:r>
              <a:rPr lang="en-US" sz="9894" b="1" dirty="0">
                <a:solidFill>
                  <a:schemeClr val="tx1"/>
                </a:solidFill>
              </a:rPr>
              <a:t>thank you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32" name="Google Shape;532;p16"/>
          <p:cNvSpPr txBox="1">
            <a:spLocks noGrp="1"/>
          </p:cNvSpPr>
          <p:nvPr>
            <p:ph type="sldNum" idx="12"/>
          </p:nvPr>
        </p:nvSpPr>
        <p:spPr>
          <a:xfrm>
            <a:off x="14198520" y="10655898"/>
            <a:ext cx="4523423" cy="25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fld id="{00000000-1234-1234-1234-123412341234}" type="slidenum">
              <a:rPr lang="en-US"/>
              <a:pPr/>
              <a:t>20</a:t>
            </a:fld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E149F29-9972-3BF4-CC44-691C6457B326}"/>
              </a:ext>
            </a:extLst>
          </p:cNvPr>
          <p:cNvGrpSpPr/>
          <p:nvPr/>
        </p:nvGrpSpPr>
        <p:grpSpPr>
          <a:xfrm>
            <a:off x="6485597" y="6695070"/>
            <a:ext cx="1683365" cy="1536865"/>
            <a:chOff x="8194415" y="4503097"/>
            <a:chExt cx="490809" cy="49080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14E63C63-69D0-8A10-910D-8645558F8813}"/>
                </a:ext>
              </a:extLst>
            </p:cNvPr>
            <p:cNvSpPr/>
            <p:nvPr/>
          </p:nvSpPr>
          <p:spPr>
            <a:xfrm>
              <a:off x="8194415" y="4503097"/>
              <a:ext cx="490809" cy="490809"/>
            </a:xfrm>
            <a:prstGeom prst="ellipse">
              <a:avLst/>
            </a:prstGeom>
            <a:solidFill>
              <a:srgbClr val="D50DE3">
                <a:alpha val="20607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2309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4" name="Graphic 3" descr="Envelope outline">
              <a:extLst>
                <a:ext uri="{FF2B5EF4-FFF2-40B4-BE49-F238E27FC236}">
                  <a16:creationId xmlns:a16="http://schemas.microsoft.com/office/drawing/2014/main" id="{DE3A82FD-4002-76A4-C395-61B33AD629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90234" y="4598916"/>
              <a:ext cx="299170" cy="29917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4B0B72D-30E9-B4DA-BCB1-856C10CF7B3A}"/>
              </a:ext>
            </a:extLst>
          </p:cNvPr>
          <p:cNvGrpSpPr/>
          <p:nvPr/>
        </p:nvGrpSpPr>
        <p:grpSpPr>
          <a:xfrm>
            <a:off x="11844425" y="6669072"/>
            <a:ext cx="1683365" cy="1561771"/>
            <a:chOff x="9132829" y="4520107"/>
            <a:chExt cx="490809" cy="49080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0B7DB4B-C03A-62D7-E3DA-E49D92982203}"/>
                </a:ext>
              </a:extLst>
            </p:cNvPr>
            <p:cNvSpPr/>
            <p:nvPr/>
          </p:nvSpPr>
          <p:spPr>
            <a:xfrm>
              <a:off x="9132829" y="4520107"/>
              <a:ext cx="490809" cy="490809"/>
            </a:xfrm>
            <a:prstGeom prst="ellipse">
              <a:avLst/>
            </a:prstGeom>
            <a:solidFill>
              <a:schemeClr val="bg1">
                <a:lumMod val="65000"/>
                <a:alpha val="20607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2309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7" name="Graphic 6" descr="@ outline">
              <a:extLst>
                <a:ext uri="{FF2B5EF4-FFF2-40B4-BE49-F238E27FC236}">
                  <a16:creationId xmlns:a16="http://schemas.microsoft.com/office/drawing/2014/main" id="{A97B10BB-C418-4142-A190-E08DEF08EF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11711" y="4598988"/>
              <a:ext cx="333046" cy="333046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30616EF2-2F42-C684-26BA-A3325C9AE6F7}"/>
              </a:ext>
            </a:extLst>
          </p:cNvPr>
          <p:cNvSpPr/>
          <p:nvPr/>
        </p:nvSpPr>
        <p:spPr>
          <a:xfrm>
            <a:off x="4649075" y="8331035"/>
            <a:ext cx="5065104" cy="809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979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522439-6C58-4784-C985-1E9AE7478F11}"/>
              </a:ext>
            </a:extLst>
          </p:cNvPr>
          <p:cNvSpPr/>
          <p:nvPr/>
        </p:nvSpPr>
        <p:spPr>
          <a:xfrm>
            <a:off x="10048547" y="8331036"/>
            <a:ext cx="5469232" cy="809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979" b="1" dirty="0">
                <a:solidFill>
                  <a:schemeClr val="tx1"/>
                </a:solidFill>
                <a:latin typeface="Century Gothic" panose="020B0502020202020204" pitchFamily="34" charset="0"/>
              </a:rPr>
              <a:t> 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</a:t>
            </a:r>
          </a:p>
        </p:txBody>
      </p:sp>
      <p:sp>
        <p:nvSpPr>
          <p:cNvPr id="12" name="Holder 5">
            <a:extLst>
              <a:ext uri="{FF2B5EF4-FFF2-40B4-BE49-F238E27FC236}">
                <a16:creationId xmlns:a16="http://schemas.microsoft.com/office/drawing/2014/main" id="{6C2AD50E-445A-6C1E-1853-3920778A642E}"/>
              </a:ext>
            </a:extLst>
          </p:cNvPr>
          <p:cNvSpPr txBox="1">
            <a:spLocks/>
          </p:cNvSpPr>
          <p:nvPr/>
        </p:nvSpPr>
        <p:spPr>
          <a:xfrm>
            <a:off x="923810" y="10558585"/>
            <a:ext cx="7623852" cy="25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49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49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9451" y="847917"/>
            <a:ext cx="7282402" cy="2577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20105511" cy="113093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3"/>
          <p:cNvSpPr/>
          <p:nvPr/>
        </p:nvSpPr>
        <p:spPr>
          <a:xfrm>
            <a:off x="1791453" y="1493629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C33EF9"/>
              </a:solidFill>
            </a:endParaRPr>
          </a:p>
        </p:txBody>
      </p:sp>
      <p:sp>
        <p:nvSpPr>
          <p:cNvPr id="84" name="Google Shape;84;p3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6225" rIns="0" bIns="0" anchor="t" anchorCtr="0">
            <a:spAutoFit/>
          </a:bodyPr>
          <a:lstStyle/>
          <a:p>
            <a:pPr marL="94043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BACKGROUND</a:t>
            </a:r>
            <a:endParaRPr dirty="0"/>
          </a:p>
        </p:txBody>
      </p:sp>
      <p:pic>
        <p:nvPicPr>
          <p:cNvPr id="85" name="Google Shape;8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895" y="3383771"/>
            <a:ext cx="226485" cy="226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895" y="4586317"/>
            <a:ext cx="226485" cy="226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895" y="5843376"/>
            <a:ext cx="226485" cy="226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895" y="6523394"/>
            <a:ext cx="226485" cy="226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895" y="7199833"/>
            <a:ext cx="226485" cy="22648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"/>
          <p:cNvSpPr txBox="1">
            <a:spLocks noGrp="1"/>
          </p:cNvSpPr>
          <p:nvPr>
            <p:ph type="body" idx="1"/>
          </p:nvPr>
        </p:nvSpPr>
        <p:spPr>
          <a:xfrm>
            <a:off x="1791453" y="3204389"/>
            <a:ext cx="10490835" cy="5141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150" rIns="0" bIns="0" anchor="t" anchorCtr="0">
            <a:spAutoFit/>
          </a:bodyPr>
          <a:lstStyle/>
          <a:p>
            <a:pPr marL="949325" marR="112522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Acquired Co. is </a:t>
            </a:r>
            <a:r>
              <a:rPr lang="en-US" sz="2800" b="0" dirty="0">
                <a:solidFill>
                  <a:srgbClr val="C33EF9"/>
                </a:solidFill>
                <a:latin typeface="Poppins Light"/>
                <a:ea typeface="Poppins Light"/>
                <a:cs typeface="Poppins Light"/>
                <a:sym typeface="Poppins Light"/>
              </a:rPr>
              <a:t>$120m </a:t>
            </a: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revenue &amp; 800 people (HQ: Houston)</a:t>
            </a:r>
            <a:endParaRPr sz="28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49325" lvl="0" indent="0" algn="l" rtl="0">
              <a:lnSpc>
                <a:spcPct val="100000"/>
              </a:lnSpc>
              <a:spcBef>
                <a:spcPts val="2180"/>
              </a:spcBef>
              <a:spcAft>
                <a:spcPts val="0"/>
              </a:spcAft>
              <a:buNone/>
            </a:pP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Acquired Co. is $20m revenue and </a:t>
            </a:r>
            <a:r>
              <a:rPr lang="en-US" sz="2800" b="0" dirty="0">
                <a:solidFill>
                  <a:srgbClr val="C33EF9"/>
                </a:solidFill>
                <a:latin typeface="Poppins Light"/>
                <a:ea typeface="Poppins Light"/>
                <a:cs typeface="Poppins Light"/>
                <a:sym typeface="Poppins Light"/>
              </a:rPr>
              <a:t>100+</a:t>
            </a:r>
            <a:r>
              <a:rPr lang="en-US" sz="2800" b="0" dirty="0">
                <a:solidFill>
                  <a:srgbClr val="F9A73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people</a:t>
            </a:r>
            <a:endParaRPr sz="28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49325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(HQ: </a:t>
            </a:r>
            <a:r>
              <a:rPr lang="en-US" sz="2800" dirty="0">
                <a:latin typeface="Poppins Light"/>
                <a:ea typeface="Poppins Light"/>
                <a:cs typeface="Poppins Light"/>
                <a:sym typeface="Poppins Light"/>
              </a:rPr>
              <a:t>San Antonio</a:t>
            </a: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)</a:t>
            </a:r>
            <a:endParaRPr sz="28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49325" lvl="0" indent="0" algn="l" rtl="0">
              <a:lnSpc>
                <a:spcPct val="100000"/>
              </a:lnSpc>
              <a:spcBef>
                <a:spcPts val="3175"/>
              </a:spcBef>
              <a:spcAft>
                <a:spcPts val="0"/>
              </a:spcAft>
              <a:buNone/>
            </a:pP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Dan Fillen is the Integration Lead</a:t>
            </a:r>
            <a:endParaRPr sz="28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49325" marR="164465" lvl="0" indent="0" algn="l" rtl="0">
              <a:lnSpc>
                <a:spcPct val="158500"/>
              </a:lnSpc>
              <a:spcBef>
                <a:spcPts val="459"/>
              </a:spcBef>
              <a:spcAft>
                <a:spcPts val="0"/>
              </a:spcAft>
              <a:buNone/>
            </a:pP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The deal is not closed yet – but target is </a:t>
            </a:r>
            <a:r>
              <a:rPr lang="en-US" sz="2800" b="0" dirty="0">
                <a:solidFill>
                  <a:srgbClr val="C33EF9"/>
                </a:solidFill>
                <a:latin typeface="Poppins Light"/>
                <a:ea typeface="Poppins Light"/>
                <a:cs typeface="Poppins Light"/>
                <a:sym typeface="Poppins Light"/>
              </a:rPr>
              <a:t>January 11 </a:t>
            </a: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Announcement on January 11 </a:t>
            </a:r>
            <a:r>
              <a:rPr lang="en-US" sz="2800" b="0" dirty="0">
                <a:solidFill>
                  <a:srgbClr val="C33EF9"/>
                </a:solidFill>
                <a:latin typeface="Poppins Light"/>
                <a:ea typeface="Poppins Light"/>
                <a:cs typeface="Poppins Light"/>
                <a:sym typeface="Poppins Light"/>
              </a:rPr>
              <a:t>(Day 1)</a:t>
            </a:r>
            <a:endParaRPr sz="2800" dirty="0">
              <a:solidFill>
                <a:srgbClr val="C33EF9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49325" lvl="0" indent="0" algn="l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</a:pP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Integration is </a:t>
            </a:r>
            <a:r>
              <a:rPr lang="en-US" sz="2800" b="0" dirty="0">
                <a:solidFill>
                  <a:srgbClr val="C33EF9"/>
                </a:solidFill>
                <a:latin typeface="Poppins Light"/>
                <a:ea typeface="Poppins Light"/>
                <a:cs typeface="Poppins Light"/>
                <a:sym typeface="Poppins Light"/>
              </a:rPr>
              <a:t>high priority </a:t>
            </a:r>
            <a:r>
              <a:rPr lang="en-US" sz="2800" b="0" dirty="0">
                <a:latin typeface="Poppins Light"/>
                <a:ea typeface="Poppins Light"/>
                <a:cs typeface="Poppins Light"/>
                <a:sym typeface="Poppins Light"/>
              </a:rPr>
              <a:t>over the next few months</a:t>
            </a:r>
            <a:endParaRPr sz="28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91" name="Google Shape;91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99895" y="7944978"/>
            <a:ext cx="226485" cy="2264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3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93" name="Google Shape;93;p3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</a:endParaRPr>
            </a:p>
          </p:txBody>
        </p:sp>
        <p:sp>
          <p:nvSpPr>
            <p:cNvPr id="94" name="Google Shape;94;p3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03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" name="Holder 5">
            <a:extLst>
              <a:ext uri="{FF2B5EF4-FFF2-40B4-BE49-F238E27FC236}">
                <a16:creationId xmlns:a16="http://schemas.microsoft.com/office/drawing/2014/main" id="{DF421120-1191-8817-0D78-B88F8ABE9ECF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4"/>
          <p:cNvSpPr/>
          <p:nvPr/>
        </p:nvSpPr>
        <p:spPr>
          <a:xfrm>
            <a:off x="1425799" y="1493629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6225" rIns="0" bIns="0" anchor="t" anchorCtr="0">
            <a:spAutoFit/>
          </a:bodyPr>
          <a:lstStyle/>
          <a:p>
            <a:pPr marL="57531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DEAL OBJECTIVES</a:t>
            </a:r>
            <a:endParaRPr dirty="0"/>
          </a:p>
        </p:txBody>
      </p:sp>
      <p:sp>
        <p:nvSpPr>
          <p:cNvPr id="102" name="Google Shape;102;p4"/>
          <p:cNvSpPr txBox="1"/>
          <p:nvPr/>
        </p:nvSpPr>
        <p:spPr>
          <a:xfrm>
            <a:off x="2038355" y="3345180"/>
            <a:ext cx="10365740" cy="596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Expands revenue streams by improving our market position in California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41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Places special focus on cross selling and service enhancement.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235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Creates the necessary scale to establish a market presence that leads to larger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projects, increased revenue and improved financial resilience.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309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Improves ability to mitigate risk and adapt to change.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41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More diversified geographic footprint reduces impacts of geopolitical risk.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235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Captures digital delivery competitive advantages.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marR="1932939" lvl="0" indent="0" algn="l" rtl="0">
              <a:lnSpc>
                <a:spcPct val="100499"/>
              </a:lnSpc>
              <a:spcBef>
                <a:spcPts val="2505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Creates an integration playbook that can be repeated and replicated for future M&amp;A.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72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Collaboratively align on best practices.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06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Capture benefits of scale and optimizes operations.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03" name="Google Shape;10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519" y="3428586"/>
            <a:ext cx="136854" cy="13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519" y="4047194"/>
            <a:ext cx="136854" cy="13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28519" y="4643611"/>
            <a:ext cx="136854" cy="13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519" y="5662375"/>
            <a:ext cx="136854" cy="13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519" y="6280983"/>
            <a:ext cx="136854" cy="13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28519" y="6877400"/>
            <a:ext cx="136854" cy="13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519" y="7509567"/>
            <a:ext cx="136854" cy="13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28519" y="8444965"/>
            <a:ext cx="136854" cy="13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519" y="9055595"/>
            <a:ext cx="136854" cy="1368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" name="Google Shape;112;p4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113" name="Google Shape;113;p4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114" name="Google Shape;114;p4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04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" name="Holder 5">
            <a:extLst>
              <a:ext uri="{FF2B5EF4-FFF2-40B4-BE49-F238E27FC236}">
                <a16:creationId xmlns:a16="http://schemas.microsoft.com/office/drawing/2014/main" id="{345388AD-039F-4117-3938-016760F6F552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/>
          <p:nvPr/>
        </p:nvSpPr>
        <p:spPr>
          <a:xfrm>
            <a:off x="863157" y="942924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90" h="643890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1053162" y="1115092"/>
            <a:ext cx="8525510" cy="103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GUIDING PRINCIPLES</a:t>
            </a:r>
            <a:endParaRPr dirty="0"/>
          </a:p>
        </p:txBody>
      </p:sp>
      <p:sp>
        <p:nvSpPr>
          <p:cNvPr id="123" name="Google Shape;123;p5"/>
          <p:cNvSpPr txBox="1"/>
          <p:nvPr/>
        </p:nvSpPr>
        <p:spPr>
          <a:xfrm>
            <a:off x="1053162" y="2211117"/>
            <a:ext cx="17984955" cy="7738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4965" marR="449580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Integration leadership is committed to: </a:t>
            </a:r>
            <a:b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</a:br>
            <a:b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</a:b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  - Transparency and predictability</a:t>
            </a:r>
            <a:b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</a:b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  - Clarity, direction and decisions</a:t>
            </a:r>
            <a:b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</a:br>
            <a:r>
              <a:rPr lang="en-US" sz="2400" dirty="0">
                <a:latin typeface="Poppins Light"/>
                <a:ea typeface="Poppins Light"/>
                <a:cs typeface="Poppins Light"/>
                <a:sym typeface="Poppins Light"/>
              </a:rPr>
              <a:t>  - </a:t>
            </a: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Consistency across the new combined organization and program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355600" lvl="0" indent="-342900" algn="l" rtl="0">
              <a:lnSpc>
                <a:spcPct val="100000"/>
              </a:lnSpc>
              <a:spcBef>
                <a:spcPts val="299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Frequent and transparent communication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355600" marR="163195" lvl="0" indent="-342900" algn="l" rtl="0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Create a robust integration plan to reach the strategic objectives while prioritizing revenue synergies.</a:t>
            </a:r>
            <a:endParaRPr lang="en-US"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355600" marR="163195" lvl="0" indent="-342900" algn="l" rtl="0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Maintain business momentum. </a:t>
            </a:r>
            <a:endParaRPr lang="en-US"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355600" marR="163195" lvl="0" indent="-342900" algn="l" rtl="0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Focus on the things we need to change. Search for synergies in every functional area of the newly created organization Everybody’s contributions are needed for success.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355600" lvl="0" indent="-342900" algn="l" rtl="0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Do no harm.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355600" marR="431800" lvl="0" indent="-342900" algn="l" rtl="0">
              <a:lnSpc>
                <a:spcPct val="119583"/>
              </a:lnSpc>
              <a:spcBef>
                <a:spcPts val="175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We are all working in the best interest of the combined organization. Provide benefit of the doubt to decision making.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355600" marR="2771775" lvl="0" indent="-342900" algn="l" rtl="0">
              <a:lnSpc>
                <a:spcPct val="171400"/>
              </a:lnSpc>
              <a:spcBef>
                <a:spcPts val="21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Discuss and challenge but accept and support the decision. Focus on the company and not individual the best interests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133" name="Google Shape;133;p5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134" name="Google Shape;134;p5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135" name="Google Shape;135;p5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5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" name="Google Shape;189;p7">
            <a:extLst>
              <a:ext uri="{FF2B5EF4-FFF2-40B4-BE49-F238E27FC236}">
                <a16:creationId xmlns:a16="http://schemas.microsoft.com/office/drawing/2014/main" id="{203F3B00-FBEE-F561-C9FC-346AE1A08482}"/>
              </a:ext>
            </a:extLst>
          </p:cNvPr>
          <p:cNvGrpSpPr/>
          <p:nvPr/>
        </p:nvGrpSpPr>
        <p:grpSpPr>
          <a:xfrm>
            <a:off x="19188597" y="10661377"/>
            <a:ext cx="643890" cy="643890"/>
            <a:chOff x="8832850" y="730892"/>
            <a:chExt cx="643890" cy="643890"/>
          </a:xfrm>
        </p:grpSpPr>
        <p:sp>
          <p:nvSpPr>
            <p:cNvPr id="3" name="Google Shape;190;p7">
              <a:extLst>
                <a:ext uri="{FF2B5EF4-FFF2-40B4-BE49-F238E27FC236}">
                  <a16:creationId xmlns:a16="http://schemas.microsoft.com/office/drawing/2014/main" id="{623D82C9-A357-C5DD-26CB-D7E65A8D0C11}"/>
                </a:ext>
              </a:extLst>
            </p:cNvPr>
            <p:cNvSpPr/>
            <p:nvPr/>
          </p:nvSpPr>
          <p:spPr>
            <a:xfrm>
              <a:off x="8832850" y="730892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" name="Google Shape;191;p7">
              <a:extLst>
                <a:ext uri="{FF2B5EF4-FFF2-40B4-BE49-F238E27FC236}">
                  <a16:creationId xmlns:a16="http://schemas.microsoft.com/office/drawing/2014/main" id="{2271D41C-CB5F-1754-45FD-F634A7AC3895}"/>
                </a:ext>
              </a:extLst>
            </p:cNvPr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05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6" name="Holder 5">
            <a:extLst>
              <a:ext uri="{FF2B5EF4-FFF2-40B4-BE49-F238E27FC236}">
                <a16:creationId xmlns:a16="http://schemas.microsoft.com/office/drawing/2014/main" id="{31C92C97-0D10-F57F-A10F-DA7208293876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42924"/>
            <a:ext cx="612546" cy="1003182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6"/>
          <p:cNvSpPr/>
          <p:nvPr/>
        </p:nvSpPr>
        <p:spPr>
          <a:xfrm>
            <a:off x="1425799" y="1090050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45" name="Google Shape;145;p6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2650" rIns="0" bIns="0" anchor="t" anchorCtr="0">
            <a:spAutoFit/>
          </a:bodyPr>
          <a:lstStyle/>
          <a:p>
            <a:pPr marL="57531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END STATES</a:t>
            </a:r>
            <a:endParaRPr dirty="0"/>
          </a:p>
        </p:txBody>
      </p:sp>
      <p:sp>
        <p:nvSpPr>
          <p:cNvPr id="146" name="Google Shape;146;p6"/>
          <p:cNvSpPr txBox="1"/>
          <p:nvPr/>
        </p:nvSpPr>
        <p:spPr>
          <a:xfrm>
            <a:off x="6458562" y="3213682"/>
            <a:ext cx="7809865" cy="402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 b="1" dirty="0">
                <a:latin typeface="Poppins SemiBold"/>
                <a:ea typeface="Poppins SemiBold"/>
                <a:cs typeface="Poppins SemiBold"/>
                <a:sym typeface="Poppins SemiBold"/>
              </a:rPr>
              <a:t>RESPECT ACQUIRED CO. AND DON’T BREAK THINGS</a:t>
            </a:r>
            <a:endParaRPr sz="2450" dirty="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aphicFrame>
        <p:nvGraphicFramePr>
          <p:cNvPr id="147" name="Google Shape;147;p6"/>
          <p:cNvGraphicFramePr/>
          <p:nvPr>
            <p:extLst>
              <p:ext uri="{D42A27DB-BD31-4B8C-83A1-F6EECF244321}">
                <p14:modId xmlns:p14="http://schemas.microsoft.com/office/powerpoint/2010/main" val="2622545645"/>
              </p:ext>
            </p:extLst>
          </p:nvPr>
        </p:nvGraphicFramePr>
        <p:xfrm>
          <a:off x="2725242" y="4730892"/>
          <a:ext cx="14643100" cy="3253725"/>
        </p:xfrm>
        <a:graphic>
          <a:graphicData uri="http://schemas.openxmlformats.org/drawingml/2006/table">
            <a:tbl>
              <a:tblPr firstRow="1" bandRow="1">
                <a:noFill/>
                <a:tableStyleId>{07CDC1A8-3D28-405F-8170-349D91F206DD}</a:tableStyleId>
              </a:tblPr>
              <a:tblGrid>
                <a:gridCol w="3660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7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9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45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6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3EF9"/>
                    </a:solidFill>
                  </a:tcPr>
                </a:tc>
                <a:tc>
                  <a:txBody>
                    <a:bodyPr/>
                    <a:lstStyle/>
                    <a:p>
                      <a:pPr marL="11239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 b="1" u="none" strike="noStrike" cap="none" dirty="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DAY 1</a:t>
                      </a:r>
                      <a:endParaRPr sz="2700" u="none" strike="noStrike" cap="none" dirty="0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0" marR="0" marT="4445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3EF9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 b="1" u="none" strike="noStrike" cap="none" dirty="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DAY 30</a:t>
                      </a:r>
                      <a:endParaRPr sz="2700" u="none" strike="noStrike" cap="none" dirty="0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0" marR="0" marT="4445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3EF9"/>
                    </a:solidFill>
                  </a:tcPr>
                </a:tc>
                <a:tc>
                  <a:txBody>
                    <a:bodyPr/>
                    <a:lstStyle/>
                    <a:p>
                      <a:pPr marL="8832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 b="1" u="none" strike="noStrike" cap="none" dirty="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END STATE</a:t>
                      </a:r>
                      <a:endParaRPr sz="2700" u="none" strike="noStrike" cap="none" dirty="0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0" marR="0" marT="4445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3E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7150">
                <a:tc>
                  <a:txBody>
                    <a:bodyPr/>
                    <a:lstStyle/>
                    <a:p>
                      <a:pPr marL="553720" marR="572135" lvl="0" indent="0" algn="l" rtl="0">
                        <a:lnSpc>
                          <a:spcPct val="1004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50" b="1" u="none" strike="noStrike" cap="none" dirty="0"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Organization reporting structure &amp; “how to work”</a:t>
                      </a:r>
                      <a:endParaRPr sz="2050" u="none" strike="noStrike" cap="none" dirty="0"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0" marR="0" marT="16255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546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Org reporting integrated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2415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514350" marR="385445" lvl="0" indent="0" algn="l" rtl="0">
                        <a:lnSpc>
                          <a:spcPct val="100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Phasing in best practices and capturing synergies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83175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8096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Fully Integrated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54625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9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553720" marR="0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50" b="1" u="none" strike="noStrike" cap="none" dirty="0"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Branding</a:t>
                      </a:r>
                      <a:endParaRPr sz="2050" u="none" strike="noStrike" cap="none" dirty="0"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0" marR="0" marT="18160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No change.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10175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No change.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10175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8096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Fully Integrated</a:t>
                      </a:r>
                      <a:endParaRPr sz="18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240675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48" name="Google Shape;148;p6"/>
          <p:cNvGrpSpPr/>
          <p:nvPr/>
        </p:nvGrpSpPr>
        <p:grpSpPr>
          <a:xfrm>
            <a:off x="6381075" y="3752558"/>
            <a:ext cx="7637145" cy="423638"/>
            <a:chOff x="6381075" y="3752558"/>
            <a:chExt cx="7637145" cy="423638"/>
          </a:xfrm>
        </p:grpSpPr>
        <p:sp>
          <p:nvSpPr>
            <p:cNvPr id="149" name="Google Shape;149;p6"/>
            <p:cNvSpPr/>
            <p:nvPr/>
          </p:nvSpPr>
          <p:spPr>
            <a:xfrm>
              <a:off x="6381075" y="3938706"/>
              <a:ext cx="7637145" cy="237490"/>
            </a:xfrm>
            <a:custGeom>
              <a:avLst/>
              <a:gdLst/>
              <a:ahLst/>
              <a:cxnLst/>
              <a:rect l="l" t="t" r="r" b="b"/>
              <a:pathLst>
                <a:path w="7637144" h="237489" extrusionOk="0">
                  <a:moveTo>
                    <a:pt x="0" y="237343"/>
                  </a:moveTo>
                  <a:lnTo>
                    <a:pt x="0" y="77495"/>
                  </a:lnTo>
                  <a:lnTo>
                    <a:pt x="6088" y="47332"/>
                  </a:lnTo>
                  <a:lnTo>
                    <a:pt x="22694" y="22699"/>
                  </a:lnTo>
                  <a:lnTo>
                    <a:pt x="47323" y="6090"/>
                  </a:lnTo>
                  <a:lnTo>
                    <a:pt x="77484" y="0"/>
                  </a:lnTo>
                  <a:lnTo>
                    <a:pt x="7559057" y="0"/>
                  </a:lnTo>
                  <a:lnTo>
                    <a:pt x="7589220" y="6090"/>
                  </a:lnTo>
                  <a:lnTo>
                    <a:pt x="7613853" y="22699"/>
                  </a:lnTo>
                  <a:lnTo>
                    <a:pt x="7630462" y="47332"/>
                  </a:lnTo>
                  <a:lnTo>
                    <a:pt x="7636552" y="77495"/>
                  </a:lnTo>
                  <a:lnTo>
                    <a:pt x="7636552" y="237343"/>
                  </a:lnTo>
                </a:path>
              </a:pathLst>
            </a:custGeom>
            <a:noFill/>
            <a:ln w="31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10199350" y="3752558"/>
              <a:ext cx="0" cy="186690"/>
            </a:xfrm>
            <a:custGeom>
              <a:avLst/>
              <a:gdLst/>
              <a:ahLst/>
              <a:cxnLst/>
              <a:rect l="l" t="t" r="r" b="b"/>
              <a:pathLst>
                <a:path w="120000" h="186689" extrusionOk="0">
                  <a:moveTo>
                    <a:pt x="0" y="186151"/>
                  </a:moveTo>
                  <a:lnTo>
                    <a:pt x="0" y="0"/>
                  </a:lnTo>
                </a:path>
              </a:pathLst>
            </a:custGeom>
            <a:noFill/>
            <a:ln w="31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</p:grpSp>
      <p:sp>
        <p:nvSpPr>
          <p:cNvPr id="151" name="Google Shape;151;p6"/>
          <p:cNvSpPr/>
          <p:nvPr/>
        </p:nvSpPr>
        <p:spPr>
          <a:xfrm>
            <a:off x="0" y="9778644"/>
            <a:ext cx="20104100" cy="1530350"/>
          </a:xfrm>
          <a:custGeom>
            <a:avLst/>
            <a:gdLst/>
            <a:ahLst/>
            <a:cxnLst/>
            <a:rect l="l" t="t" r="r" b="b"/>
            <a:pathLst>
              <a:path w="20104100" h="1530350" extrusionOk="0">
                <a:moveTo>
                  <a:pt x="20104099" y="0"/>
                </a:moveTo>
                <a:lnTo>
                  <a:pt x="0" y="0"/>
                </a:lnTo>
                <a:lnTo>
                  <a:pt x="0" y="1529911"/>
                </a:lnTo>
                <a:lnTo>
                  <a:pt x="20104099" y="1529911"/>
                </a:lnTo>
                <a:lnTo>
                  <a:pt x="20104099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52" name="Google Shape;152;p6"/>
          <p:cNvSpPr txBox="1"/>
          <p:nvPr/>
        </p:nvSpPr>
        <p:spPr>
          <a:xfrm>
            <a:off x="5951061" y="9786905"/>
            <a:ext cx="9167495" cy="115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4150" rIns="0" bIns="0" anchor="t" anchorCtr="0">
            <a:spAutoFit/>
          </a:bodyPr>
          <a:lstStyle/>
          <a:p>
            <a:pPr marL="0" marR="66294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ULTIMATE GOAL:</a:t>
            </a:r>
            <a:endParaRPr sz="2850" dirty="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ctr" rtl="0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None/>
            </a:pPr>
            <a:r>
              <a:rPr lang="en-US" sz="2450" b="0" dirty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FULL INTEGRATION AND	SINGLE GO-TO-MARKET APPROACH</a:t>
            </a:r>
            <a:endParaRPr sz="2450" dirty="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153" name="Google Shape;153;p6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154" name="Google Shape;154;p6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155" name="Google Shape;155;p6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06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" name="Holder 5">
            <a:extLst>
              <a:ext uri="{FF2B5EF4-FFF2-40B4-BE49-F238E27FC236}">
                <a16:creationId xmlns:a16="http://schemas.microsoft.com/office/drawing/2014/main" id="{7C3565E4-4423-53DA-48FA-0583342F7A0D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solidFill>
                <a:schemeClr val="bg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/>
          <p:nvPr/>
        </p:nvSpPr>
        <p:spPr>
          <a:xfrm>
            <a:off x="1425799" y="1090050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61" name="Google Shape;161;p7"/>
          <p:cNvSpPr txBox="1">
            <a:spLocks noGrp="1"/>
          </p:cNvSpPr>
          <p:nvPr>
            <p:ph type="title"/>
          </p:nvPr>
        </p:nvSpPr>
        <p:spPr>
          <a:xfrm>
            <a:off x="1615819" y="1262238"/>
            <a:ext cx="11932920" cy="103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ACQUIRED CO. INTEGRATION</a:t>
            </a:r>
            <a:endParaRPr dirty="0"/>
          </a:p>
        </p:txBody>
      </p:sp>
      <p:sp>
        <p:nvSpPr>
          <p:cNvPr id="162" name="Google Shape;162;p7"/>
          <p:cNvSpPr txBox="1"/>
          <p:nvPr/>
        </p:nvSpPr>
        <p:spPr>
          <a:xfrm>
            <a:off x="1615819" y="2162734"/>
            <a:ext cx="10949940" cy="103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rPr>
              <a:t>GOVERNANCE STRUCTURE</a:t>
            </a:r>
            <a:endParaRPr sz="66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3" name="Google Shape;163;p7"/>
          <p:cNvSpPr/>
          <p:nvPr/>
        </p:nvSpPr>
        <p:spPr>
          <a:xfrm>
            <a:off x="5796638" y="5419230"/>
            <a:ext cx="301625" cy="1138555"/>
          </a:xfrm>
          <a:custGeom>
            <a:avLst/>
            <a:gdLst/>
            <a:ahLst/>
            <a:cxnLst/>
            <a:rect l="l" t="t" r="r" b="b"/>
            <a:pathLst>
              <a:path w="301625" h="1138554" extrusionOk="0">
                <a:moveTo>
                  <a:pt x="301435" y="1137986"/>
                </a:moveTo>
                <a:lnTo>
                  <a:pt x="240810" y="1135677"/>
                </a:lnTo>
                <a:lnTo>
                  <a:pt x="202327" y="1129383"/>
                </a:lnTo>
                <a:lnTo>
                  <a:pt x="182093" y="1120047"/>
                </a:lnTo>
                <a:lnTo>
                  <a:pt x="176214" y="1108615"/>
                </a:lnTo>
                <a:lnTo>
                  <a:pt x="176214" y="598358"/>
                </a:lnTo>
                <a:lnTo>
                  <a:pt x="162367" y="586928"/>
                </a:lnTo>
                <a:lnTo>
                  <a:pt x="124604" y="577596"/>
                </a:lnTo>
                <a:lnTo>
                  <a:pt x="68593" y="571305"/>
                </a:lnTo>
                <a:lnTo>
                  <a:pt x="0" y="568998"/>
                </a:lnTo>
                <a:lnTo>
                  <a:pt x="68593" y="566690"/>
                </a:lnTo>
                <a:lnTo>
                  <a:pt x="124604" y="560395"/>
                </a:lnTo>
                <a:lnTo>
                  <a:pt x="162367" y="551059"/>
                </a:lnTo>
                <a:lnTo>
                  <a:pt x="176214" y="539627"/>
                </a:lnTo>
                <a:lnTo>
                  <a:pt x="176214" y="29370"/>
                </a:lnTo>
                <a:lnTo>
                  <a:pt x="182095" y="17939"/>
                </a:lnTo>
                <a:lnTo>
                  <a:pt x="202331" y="8603"/>
                </a:lnTo>
                <a:lnTo>
                  <a:pt x="240814" y="2308"/>
                </a:lnTo>
                <a:lnTo>
                  <a:pt x="301435" y="0"/>
                </a:lnTo>
              </a:path>
            </a:pathLst>
          </a:custGeom>
          <a:noFill/>
          <a:ln w="21350" cap="flat" cmpd="sng">
            <a:solidFill>
              <a:srgbClr val="538B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64" name="Google Shape;164;p7"/>
          <p:cNvSpPr/>
          <p:nvPr/>
        </p:nvSpPr>
        <p:spPr>
          <a:xfrm>
            <a:off x="5796638" y="8130505"/>
            <a:ext cx="301625" cy="1138555"/>
          </a:xfrm>
          <a:custGeom>
            <a:avLst/>
            <a:gdLst/>
            <a:ahLst/>
            <a:cxnLst/>
            <a:rect l="l" t="t" r="r" b="b"/>
            <a:pathLst>
              <a:path w="301625" h="1138554" extrusionOk="0">
                <a:moveTo>
                  <a:pt x="301435" y="1137986"/>
                </a:moveTo>
                <a:lnTo>
                  <a:pt x="240810" y="1135677"/>
                </a:lnTo>
                <a:lnTo>
                  <a:pt x="202327" y="1129383"/>
                </a:lnTo>
                <a:lnTo>
                  <a:pt x="182093" y="1120047"/>
                </a:lnTo>
                <a:lnTo>
                  <a:pt x="176214" y="1108615"/>
                </a:lnTo>
                <a:lnTo>
                  <a:pt x="176214" y="598358"/>
                </a:lnTo>
                <a:lnTo>
                  <a:pt x="162367" y="586928"/>
                </a:lnTo>
                <a:lnTo>
                  <a:pt x="124604" y="577596"/>
                </a:lnTo>
                <a:lnTo>
                  <a:pt x="68593" y="571305"/>
                </a:lnTo>
                <a:lnTo>
                  <a:pt x="0" y="568998"/>
                </a:lnTo>
                <a:lnTo>
                  <a:pt x="68593" y="566690"/>
                </a:lnTo>
                <a:lnTo>
                  <a:pt x="124604" y="560395"/>
                </a:lnTo>
                <a:lnTo>
                  <a:pt x="162367" y="551059"/>
                </a:lnTo>
                <a:lnTo>
                  <a:pt x="176214" y="539627"/>
                </a:lnTo>
                <a:lnTo>
                  <a:pt x="176214" y="29370"/>
                </a:lnTo>
                <a:lnTo>
                  <a:pt x="182095" y="17939"/>
                </a:lnTo>
                <a:lnTo>
                  <a:pt x="202331" y="8603"/>
                </a:lnTo>
                <a:lnTo>
                  <a:pt x="240814" y="2308"/>
                </a:lnTo>
                <a:lnTo>
                  <a:pt x="301435" y="0"/>
                </a:lnTo>
              </a:path>
            </a:pathLst>
          </a:custGeom>
          <a:noFill/>
          <a:ln w="21350" cap="flat" cmpd="sng">
            <a:solidFill>
              <a:srgbClr val="538B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65" name="Google Shape;165;p7"/>
          <p:cNvSpPr txBox="1"/>
          <p:nvPr/>
        </p:nvSpPr>
        <p:spPr>
          <a:xfrm>
            <a:off x="1615819" y="5444908"/>
            <a:ext cx="3480435" cy="1135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900" rIns="0" bIns="0" anchor="t" anchorCtr="0">
            <a:spAutoFit/>
          </a:bodyPr>
          <a:lstStyle/>
          <a:p>
            <a:pPr marL="12700" marR="5080" lvl="0" indent="0" algn="l" rtl="0">
              <a:lnSpc>
                <a:spcPct val="10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Light"/>
                <a:ea typeface="Poppins Light"/>
                <a:cs typeface="Poppins Light"/>
                <a:sym typeface="Poppins Light"/>
              </a:rPr>
              <a:t>Senior leadership approves plans and provides guidance</a:t>
            </a:r>
            <a:endParaRPr sz="27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66" name="Google Shape;166;p7"/>
          <p:cNvSpPr txBox="1"/>
          <p:nvPr/>
        </p:nvSpPr>
        <p:spPr>
          <a:xfrm>
            <a:off x="12995688" y="6419618"/>
            <a:ext cx="5424805" cy="3948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625" rIns="0" bIns="0" anchor="t" anchorCtr="0">
            <a:spAutoFit/>
          </a:bodyPr>
          <a:lstStyle/>
          <a:p>
            <a:pPr marL="12700" marR="582930" lvl="0" indent="0" algn="l" rtl="0">
              <a:lnSpc>
                <a:spcPct val="110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0" dirty="0">
                <a:latin typeface="Poppins Light"/>
                <a:ea typeface="Poppins Light"/>
                <a:cs typeface="Poppins Light"/>
                <a:sym typeface="Poppins Light"/>
              </a:rPr>
              <a:t>Lead all integration planning and execution activities for functional areas</a:t>
            </a:r>
            <a:endParaRPr sz="17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marR="89535" lvl="0" indent="0" algn="l" rtl="0">
              <a:lnSpc>
                <a:spcPct val="110285"/>
              </a:lnSpc>
              <a:spcBef>
                <a:spcPts val="1015"/>
              </a:spcBef>
              <a:spcAft>
                <a:spcPts val="0"/>
              </a:spcAft>
              <a:buNone/>
            </a:pPr>
            <a:r>
              <a:rPr lang="en-US" sz="1750" b="0" dirty="0">
                <a:latin typeface="Poppins Light"/>
                <a:ea typeface="Poppins Light"/>
                <a:cs typeface="Poppins Light"/>
                <a:sym typeface="Poppins Light"/>
              </a:rPr>
              <a:t>Ensure completion and adherence to the scope identified for workstream area(s) in charters</a:t>
            </a:r>
            <a:endParaRPr sz="17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175"/>
              </a:spcBef>
              <a:spcAft>
                <a:spcPts val="0"/>
              </a:spcAft>
              <a:buNone/>
            </a:pPr>
            <a:r>
              <a:rPr lang="en-US" sz="1750" b="0" dirty="0">
                <a:latin typeface="Poppins Light"/>
                <a:ea typeface="Poppins Light"/>
                <a:cs typeface="Poppins Light"/>
                <a:sym typeface="Poppins Light"/>
              </a:rPr>
              <a:t>Manage all assigned initiatives / tasks</a:t>
            </a:r>
            <a:endParaRPr sz="17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marR="5080" lvl="0" indent="-635" algn="l" rtl="0">
              <a:lnSpc>
                <a:spcPct val="145000"/>
              </a:lnSpc>
              <a:spcBef>
                <a:spcPts val="484"/>
              </a:spcBef>
              <a:spcAft>
                <a:spcPts val="0"/>
              </a:spcAft>
              <a:buNone/>
            </a:pPr>
            <a:r>
              <a:rPr lang="en-US" sz="1750" dirty="0">
                <a:latin typeface="Poppins Light"/>
                <a:ea typeface="Poppins Light"/>
                <a:cs typeface="Poppins Light"/>
                <a:sym typeface="Poppins Light"/>
              </a:rPr>
              <a:t>Update</a:t>
            </a:r>
            <a:r>
              <a:rPr lang="en-US" sz="1750" b="0" dirty="0">
                <a:latin typeface="Poppins Light"/>
                <a:ea typeface="Poppins Light"/>
                <a:cs typeface="Poppins Light"/>
                <a:sym typeface="Poppins Light"/>
              </a:rPr>
              <a:t> integration plans and track issues Acquired Co. establish any sub-teams</a:t>
            </a:r>
            <a:endParaRPr sz="17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10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0" dirty="0">
                <a:latin typeface="Poppins Light"/>
                <a:ea typeface="Poppins Light"/>
                <a:cs typeface="Poppins Light"/>
                <a:sym typeface="Poppins Light"/>
              </a:rPr>
              <a:t>required for workstream completion</a:t>
            </a:r>
            <a:endParaRPr sz="17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marR="708025" lvl="0" indent="0" algn="l" rtl="0">
              <a:lnSpc>
                <a:spcPct val="116969"/>
              </a:lnSpc>
              <a:spcBef>
                <a:spcPts val="815"/>
              </a:spcBef>
              <a:spcAft>
                <a:spcPts val="0"/>
              </a:spcAft>
              <a:buNone/>
            </a:pPr>
            <a:r>
              <a:rPr lang="en-US" sz="1650" b="0" dirty="0">
                <a:latin typeface="Poppins Light"/>
                <a:ea typeface="Poppins Light"/>
                <a:cs typeface="Poppins Light"/>
                <a:sym typeface="Poppins Light"/>
              </a:rPr>
              <a:t>Work with other team resources to determine interdependencies</a:t>
            </a:r>
            <a:endParaRPr sz="16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525"/>
              </a:spcBef>
              <a:spcAft>
                <a:spcPts val="0"/>
              </a:spcAft>
              <a:buNone/>
            </a:pPr>
            <a:r>
              <a:rPr lang="en-US" sz="1750" b="0" dirty="0">
                <a:latin typeface="Poppins Light"/>
                <a:ea typeface="Poppins Light"/>
                <a:cs typeface="Poppins Light"/>
                <a:sym typeface="Poppins Light"/>
              </a:rPr>
              <a:t>Adhere to pre-close rules of engagement</a:t>
            </a:r>
            <a:endParaRPr sz="17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67" name="Google Shape;167;p7"/>
          <p:cNvSpPr txBox="1"/>
          <p:nvPr/>
        </p:nvSpPr>
        <p:spPr>
          <a:xfrm>
            <a:off x="8097653" y="5450896"/>
            <a:ext cx="1842770" cy="1167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5080" lvl="0" indent="0" algn="ctr" rtl="0">
              <a:lnSpc>
                <a:spcPct val="113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dirty="0">
                <a:latin typeface="Poppins Light"/>
                <a:ea typeface="Poppins Light"/>
                <a:cs typeface="Poppins Light"/>
                <a:sym typeface="Poppins Light"/>
              </a:rPr>
              <a:t>CEO, Acquirer, CEO Acquired Co COO, Acquirer VP, Acquirer</a:t>
            </a:r>
            <a:endParaRPr sz="16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68" name="Google Shape;168;p7"/>
          <p:cNvSpPr txBox="1"/>
          <p:nvPr/>
        </p:nvSpPr>
        <p:spPr>
          <a:xfrm>
            <a:off x="1615819" y="7926794"/>
            <a:ext cx="4194810" cy="44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Light"/>
                <a:ea typeface="Poppins Light"/>
                <a:cs typeface="Poppins Light"/>
                <a:sym typeface="Poppins Light"/>
              </a:rPr>
              <a:t>Coordinates teams, sets</a:t>
            </a:r>
            <a:endParaRPr sz="27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69" name="Google Shape;169;p7"/>
          <p:cNvSpPr txBox="1"/>
          <p:nvPr/>
        </p:nvSpPr>
        <p:spPr>
          <a:xfrm>
            <a:off x="1615819" y="8287600"/>
            <a:ext cx="3644265" cy="44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Light"/>
                <a:ea typeface="Poppins Light"/>
                <a:cs typeface="Poppins Light"/>
                <a:sym typeface="Poppins Light"/>
              </a:rPr>
              <a:t>pace, prioritizes work,</a:t>
            </a:r>
            <a:endParaRPr sz="27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70" name="Google Shape;170;p7"/>
          <p:cNvSpPr txBox="1"/>
          <p:nvPr/>
        </p:nvSpPr>
        <p:spPr>
          <a:xfrm>
            <a:off x="1615819" y="8648405"/>
            <a:ext cx="3568065" cy="44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Light"/>
                <a:ea typeface="Poppins Light"/>
                <a:cs typeface="Poppins Light"/>
                <a:sym typeface="Poppins Light"/>
              </a:rPr>
              <a:t>brings methodology,</a:t>
            </a:r>
            <a:endParaRPr sz="27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71" name="Google Shape;171;p7"/>
          <p:cNvSpPr txBox="1"/>
          <p:nvPr/>
        </p:nvSpPr>
        <p:spPr>
          <a:xfrm>
            <a:off x="1615819" y="9009211"/>
            <a:ext cx="2477135" cy="44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Light"/>
                <a:ea typeface="Poppins Light"/>
                <a:cs typeface="Poppins Light"/>
                <a:sym typeface="Poppins Light"/>
              </a:rPr>
              <a:t>and manages</a:t>
            </a:r>
            <a:endParaRPr sz="27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72" name="Google Shape;172;p7"/>
          <p:cNvSpPr txBox="1"/>
          <p:nvPr/>
        </p:nvSpPr>
        <p:spPr>
          <a:xfrm>
            <a:off x="1615819" y="9345954"/>
            <a:ext cx="3262629" cy="44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dirty="0">
                <a:latin typeface="Poppins Light"/>
                <a:ea typeface="Poppins Light"/>
                <a:cs typeface="Poppins Light"/>
                <a:sym typeface="Poppins Light"/>
              </a:rPr>
              <a:t>interdependencies</a:t>
            </a:r>
            <a:endParaRPr sz="27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73" name="Google Shape;173;p7"/>
          <p:cNvSpPr txBox="1"/>
          <p:nvPr/>
        </p:nvSpPr>
        <p:spPr>
          <a:xfrm>
            <a:off x="7616505" y="4618165"/>
            <a:ext cx="2519045" cy="3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0" dirty="0">
                <a:latin typeface="Poppins Medium"/>
                <a:ea typeface="Poppins Medium"/>
                <a:cs typeface="Poppins Medium"/>
                <a:sym typeface="Poppins Medium"/>
              </a:rPr>
              <a:t>STEERING COMMITTEE</a:t>
            </a:r>
            <a:endParaRPr sz="185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6460892" y="5155594"/>
            <a:ext cx="4829810" cy="0"/>
          </a:xfrm>
          <a:custGeom>
            <a:avLst/>
            <a:gdLst/>
            <a:ahLst/>
            <a:cxnLst/>
            <a:rect l="l" t="t" r="r" b="b"/>
            <a:pathLst>
              <a:path w="4829809" h="120000" extrusionOk="0">
                <a:moveTo>
                  <a:pt x="0" y="0"/>
                </a:moveTo>
                <a:lnTo>
                  <a:pt x="4829674" y="0"/>
                </a:lnTo>
              </a:path>
            </a:pathLst>
          </a:custGeom>
          <a:noFill/>
          <a:ln w="20925" cap="flat" cmpd="sng">
            <a:solidFill>
              <a:srgbClr val="C33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75" name="Google Shape;175;p7"/>
          <p:cNvSpPr txBox="1"/>
          <p:nvPr/>
        </p:nvSpPr>
        <p:spPr>
          <a:xfrm>
            <a:off x="14564633" y="4618175"/>
            <a:ext cx="2416175" cy="3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0" dirty="0">
                <a:latin typeface="Poppins Medium"/>
                <a:ea typeface="Poppins Medium"/>
                <a:cs typeface="Poppins Medium"/>
                <a:sym typeface="Poppins Medium"/>
              </a:rPr>
              <a:t>WORKSTREAM LEADS</a:t>
            </a:r>
            <a:endParaRPr sz="185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13357646" y="5155594"/>
            <a:ext cx="4829810" cy="0"/>
          </a:xfrm>
          <a:custGeom>
            <a:avLst/>
            <a:gdLst/>
            <a:ahLst/>
            <a:cxnLst/>
            <a:rect l="l" t="t" r="r" b="b"/>
            <a:pathLst>
              <a:path w="4829809" h="120000" extrusionOk="0">
                <a:moveTo>
                  <a:pt x="0" y="0"/>
                </a:moveTo>
                <a:lnTo>
                  <a:pt x="4829674" y="0"/>
                </a:lnTo>
              </a:path>
            </a:pathLst>
          </a:custGeom>
          <a:noFill/>
          <a:ln w="20925" cap="flat" cmpd="sng">
            <a:solidFill>
              <a:srgbClr val="C33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77" name="Google Shape;177;p7"/>
          <p:cNvSpPr txBox="1"/>
          <p:nvPr/>
        </p:nvSpPr>
        <p:spPr>
          <a:xfrm>
            <a:off x="7622134" y="8235313"/>
            <a:ext cx="3006448" cy="88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065" marR="5080" lvl="0" indent="0" algn="ctr" rtl="0">
              <a:lnSpc>
                <a:spcPct val="113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dirty="0">
                <a:latin typeface="Poppins Medium"/>
                <a:ea typeface="Poppins Medium"/>
                <a:cs typeface="Poppins Medium"/>
                <a:sym typeface="Poppins Medium"/>
              </a:rPr>
              <a:t>Acquirer Integration Sponsor CEO Acquired Co.</a:t>
            </a:r>
            <a:endParaRPr sz="1650" dirty="0"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lvl="0" indent="0" algn="ctr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None/>
            </a:pPr>
            <a:r>
              <a:rPr lang="en-US" sz="1650" dirty="0">
                <a:latin typeface="Poppins Medium"/>
                <a:ea typeface="Poppins Medium"/>
                <a:cs typeface="Poppins Medium"/>
                <a:sym typeface="Poppins Medium"/>
              </a:rPr>
              <a:t>Communications</a:t>
            </a:r>
            <a:endParaRPr sz="165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8" name="Google Shape;178;p7"/>
          <p:cNvSpPr txBox="1"/>
          <p:nvPr/>
        </p:nvSpPr>
        <p:spPr>
          <a:xfrm>
            <a:off x="6451144" y="7409362"/>
            <a:ext cx="4849495" cy="3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0" dirty="0">
                <a:latin typeface="Poppins Medium"/>
                <a:ea typeface="Poppins Medium"/>
                <a:cs typeface="Poppins Medium"/>
                <a:sym typeface="Poppins Medium"/>
              </a:rPr>
              <a:t>INTEGRATION MANAGEMENT OFFICE (IMO)</a:t>
            </a:r>
            <a:endParaRPr sz="185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6460892" y="7946791"/>
            <a:ext cx="4829810" cy="0"/>
          </a:xfrm>
          <a:custGeom>
            <a:avLst/>
            <a:gdLst/>
            <a:ahLst/>
            <a:cxnLst/>
            <a:rect l="l" t="t" r="r" b="b"/>
            <a:pathLst>
              <a:path w="4829809" h="120000" extrusionOk="0">
                <a:moveTo>
                  <a:pt x="0" y="0"/>
                </a:moveTo>
                <a:lnTo>
                  <a:pt x="4829674" y="0"/>
                </a:lnTo>
              </a:path>
            </a:pathLst>
          </a:custGeom>
          <a:noFill/>
          <a:ln w="20925" cap="flat" cmpd="sng">
            <a:solidFill>
              <a:srgbClr val="C33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80" name="Google Shape;180;p7"/>
          <p:cNvSpPr/>
          <p:nvPr/>
        </p:nvSpPr>
        <p:spPr>
          <a:xfrm>
            <a:off x="11993114" y="4704066"/>
            <a:ext cx="0" cy="5210175"/>
          </a:xfrm>
          <a:custGeom>
            <a:avLst/>
            <a:gdLst/>
            <a:ahLst/>
            <a:cxnLst/>
            <a:rect l="l" t="t" r="r" b="b"/>
            <a:pathLst>
              <a:path w="120000" h="5210175" extrusionOk="0">
                <a:moveTo>
                  <a:pt x="0" y="0"/>
                </a:moveTo>
                <a:lnTo>
                  <a:pt x="0" y="5209862"/>
                </a:lnTo>
              </a:path>
            </a:pathLst>
          </a:custGeom>
          <a:noFill/>
          <a:ln w="20925" cap="flat" cmpd="sng">
            <a:solidFill>
              <a:srgbClr val="C33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pic>
        <p:nvPicPr>
          <p:cNvPr id="181" name="Google Shape;18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4490" y="6532471"/>
            <a:ext cx="133315" cy="13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4490" y="7271796"/>
            <a:ext cx="133315" cy="13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4490" y="8009753"/>
            <a:ext cx="133315" cy="13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4490" y="8409787"/>
            <a:ext cx="133315" cy="13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4490" y="8796631"/>
            <a:ext cx="133315" cy="13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4490" y="9484562"/>
            <a:ext cx="133315" cy="13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4490" y="10152746"/>
            <a:ext cx="133315" cy="1333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8" name="Google Shape;188;p7"/>
          <p:cNvGraphicFramePr/>
          <p:nvPr>
            <p:extLst>
              <p:ext uri="{D42A27DB-BD31-4B8C-83A1-F6EECF244321}">
                <p14:modId xmlns:p14="http://schemas.microsoft.com/office/powerpoint/2010/main" val="2157003098"/>
              </p:ext>
            </p:extLst>
          </p:nvPr>
        </p:nvGraphicFramePr>
        <p:xfrm>
          <a:off x="12490802" y="5596792"/>
          <a:ext cx="6540525" cy="516250"/>
        </p:xfrm>
        <a:graphic>
          <a:graphicData uri="http://schemas.openxmlformats.org/drawingml/2006/table">
            <a:tbl>
              <a:tblPr firstRow="1" bandRow="1">
                <a:noFill/>
                <a:tableStyleId>{07CDC1A8-3D28-405F-8170-349D91F206DD}</a:tableStyleId>
              </a:tblPr>
              <a:tblGrid>
                <a:gridCol w="89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3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3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9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6250">
                <a:tc>
                  <a:txBody>
                    <a:bodyPr/>
                    <a:lstStyle/>
                    <a:p>
                      <a:pPr marL="2914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Ops</a:t>
                      </a:r>
                      <a:endParaRPr sz="12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69550" marB="0">
                    <a:lnL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BD</a:t>
                      </a:r>
                      <a:endParaRPr sz="12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69550" marB="0">
                    <a:lnL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52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Comms</a:t>
                      </a:r>
                      <a:endParaRPr sz="12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69550" marB="0">
                    <a:lnL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Finance</a:t>
                      </a:r>
                      <a:endParaRPr sz="12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69550" marB="0">
                    <a:lnL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78740" lvl="0" indent="74295" algn="l" rtl="0">
                        <a:lnSpc>
                          <a:spcPct val="10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Human Resource</a:t>
                      </a:r>
                      <a:endParaRPr sz="12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08575" marB="0">
                    <a:lnL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406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Legal</a:t>
                      </a:r>
                      <a:endParaRPr sz="12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69550" marB="0">
                    <a:lnL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5095" marR="142875" lvl="0" indent="0" algn="l" rtl="0">
                        <a:lnSpc>
                          <a:spcPct val="103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Poppins Light"/>
                          <a:ea typeface="Poppins Light"/>
                          <a:cs typeface="Poppins Light"/>
                          <a:sym typeface="Poppins Light"/>
                        </a:rPr>
                        <a:t>Information Technology</a:t>
                      </a:r>
                      <a:endParaRPr sz="1200" u="none" strike="noStrike" cap="none" dirty="0">
                        <a:latin typeface="Poppins Light"/>
                        <a:ea typeface="Poppins Light"/>
                        <a:cs typeface="Poppins Light"/>
                        <a:sym typeface="Poppins Light"/>
                      </a:endParaRPr>
                    </a:p>
                  </a:txBody>
                  <a:tcPr marL="0" marR="0" marT="108575" marB="0">
                    <a:lnL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9A7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89" name="Google Shape;189;p7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190" name="Google Shape;190;p7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191" name="Google Shape;191;p7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07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" name="Holder 5">
            <a:extLst>
              <a:ext uri="{FF2B5EF4-FFF2-40B4-BE49-F238E27FC236}">
                <a16:creationId xmlns:a16="http://schemas.microsoft.com/office/drawing/2014/main" id="{CE5B8559-322C-55C3-A43F-5EB449D167B6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14704"/>
            <a:ext cx="20079371" cy="11294646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8"/>
          <p:cNvSpPr txBox="1">
            <a:spLocks noGrp="1"/>
          </p:cNvSpPr>
          <p:nvPr>
            <p:ph type="body" idx="1"/>
          </p:nvPr>
        </p:nvSpPr>
        <p:spPr>
          <a:xfrm>
            <a:off x="1708472" y="3185433"/>
            <a:ext cx="10858178" cy="292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APPROACH:</a:t>
            </a:r>
            <a:endParaRPr dirty="0"/>
          </a:p>
          <a:p>
            <a:pPr marL="422909" marR="2199005" lvl="0" indent="0" algn="l" rtl="0">
              <a:lnSpc>
                <a:spcPct val="100000"/>
              </a:lnSpc>
              <a:spcBef>
                <a:spcPts val="1570"/>
              </a:spcBef>
              <a:spcAft>
                <a:spcPts val="0"/>
              </a:spcAft>
              <a:buNone/>
            </a:pPr>
            <a:r>
              <a:rPr lang="en-US" sz="2100" b="0" dirty="0">
                <a:latin typeface="Poppins"/>
                <a:ea typeface="Poppins"/>
                <a:cs typeface="Poppins"/>
                <a:sym typeface="Poppins"/>
              </a:rPr>
              <a:t>IMO and Comms will drive and manage development of Day 1 and Day 90 communication deliverables</a:t>
            </a:r>
            <a:endParaRPr sz="2100" dirty="0">
              <a:latin typeface="Poppins"/>
              <a:ea typeface="Poppins"/>
              <a:cs typeface="Poppins"/>
              <a:sym typeface="Poppins"/>
            </a:endParaRPr>
          </a:p>
          <a:p>
            <a:pPr marL="422909" marR="2357120" lvl="0" indent="0" algn="l" rtl="0">
              <a:lnSpc>
                <a:spcPct val="100000"/>
              </a:lnSpc>
              <a:spcBef>
                <a:spcPts val="1220"/>
              </a:spcBef>
              <a:spcAft>
                <a:spcPts val="0"/>
              </a:spcAft>
              <a:buNone/>
            </a:pPr>
            <a:r>
              <a:rPr lang="en-US" sz="2100" b="0" dirty="0">
                <a:latin typeface="Poppins"/>
                <a:ea typeface="Poppins"/>
                <a:cs typeface="Poppins"/>
                <a:sym typeface="Poppins"/>
              </a:rPr>
              <a:t>We will work with each team to customize materials for their specific stakeholder audiences</a:t>
            </a:r>
            <a:endParaRPr sz="2100" dirty="0">
              <a:latin typeface="Poppins"/>
              <a:ea typeface="Poppins"/>
              <a:cs typeface="Poppins"/>
              <a:sym typeface="Poppins"/>
            </a:endParaRPr>
          </a:p>
          <a:p>
            <a:pPr marL="422909" lvl="0" indent="0" algn="l" rtl="0">
              <a:lnSpc>
                <a:spcPct val="100000"/>
              </a:lnSpc>
              <a:spcBef>
                <a:spcPts val="1220"/>
              </a:spcBef>
              <a:spcAft>
                <a:spcPts val="0"/>
              </a:spcAft>
              <a:buNone/>
            </a:pPr>
            <a:r>
              <a:rPr lang="en-US" sz="2100" b="0" dirty="0">
                <a:latin typeface="Poppins"/>
                <a:ea typeface="Poppins"/>
                <a:cs typeface="Poppins"/>
                <a:sym typeface="Poppins"/>
              </a:rPr>
              <a:t>All stakeholders will hear the news from us (Acquired Co. and Acquirer leaders)</a:t>
            </a:r>
            <a:endParaRPr sz="2100" dirty="0"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98" name="Google Shape;198;p8"/>
          <p:cNvGrpSpPr/>
          <p:nvPr/>
        </p:nvGrpSpPr>
        <p:grpSpPr>
          <a:xfrm>
            <a:off x="1721175" y="3887026"/>
            <a:ext cx="148916" cy="6077656"/>
            <a:chOff x="1721175" y="3887026"/>
            <a:chExt cx="148916" cy="6077656"/>
          </a:xfrm>
        </p:grpSpPr>
        <p:pic>
          <p:nvPicPr>
            <p:cNvPr id="199" name="Google Shape;199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21175" y="3887026"/>
              <a:ext cx="148916" cy="148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21175" y="4671955"/>
              <a:ext cx="148916" cy="148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21175" y="5428853"/>
              <a:ext cx="148916" cy="148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21175" y="7011120"/>
              <a:ext cx="148916" cy="148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21175" y="7811561"/>
              <a:ext cx="148916" cy="148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204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21175" y="9815766"/>
              <a:ext cx="148916" cy="1489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5" name="Google Shape;205;p8"/>
          <p:cNvSpPr txBox="1"/>
          <p:nvPr/>
        </p:nvSpPr>
        <p:spPr>
          <a:xfrm>
            <a:off x="1593850" y="9747567"/>
            <a:ext cx="10047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2909" marR="222123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dirty="0">
                <a:latin typeface="Poppins"/>
                <a:ea typeface="Poppins"/>
                <a:cs typeface="Poppins"/>
                <a:sym typeface="Poppins"/>
              </a:rPr>
              <a:t>Comms team will begin reaching out to each team to begin materials development and customization</a:t>
            </a:r>
            <a:endParaRPr sz="21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6" name="Google Shape;206;p8"/>
          <p:cNvSpPr txBox="1"/>
          <p:nvPr/>
        </p:nvSpPr>
        <p:spPr>
          <a:xfrm>
            <a:off x="1690971" y="6230759"/>
            <a:ext cx="1004724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latin typeface="Poppins Medium"/>
                <a:ea typeface="Poppins Medium"/>
                <a:cs typeface="Poppins Medium"/>
                <a:sym typeface="Poppins Medium"/>
              </a:rPr>
              <a:t>RATIONALE:</a:t>
            </a:r>
            <a:endParaRPr dirty="0"/>
          </a:p>
        </p:txBody>
      </p:sp>
      <p:sp>
        <p:nvSpPr>
          <p:cNvPr id="207" name="Google Shape;207;p8"/>
          <p:cNvSpPr txBox="1"/>
          <p:nvPr/>
        </p:nvSpPr>
        <p:spPr>
          <a:xfrm>
            <a:off x="1593850" y="6883169"/>
            <a:ext cx="11569688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2909" marR="219519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dirty="0">
                <a:latin typeface="Poppins"/>
                <a:ea typeface="Poppins"/>
                <a:cs typeface="Poppins"/>
                <a:sym typeface="Poppins"/>
              </a:rPr>
              <a:t>Much of the messaging is common (e.g., key message points, FAQs), thus centralizing development ensures consistency</a:t>
            </a:r>
            <a:endParaRPr sz="2100" dirty="0">
              <a:latin typeface="Poppins"/>
              <a:ea typeface="Poppins"/>
              <a:cs typeface="Poppins"/>
              <a:sym typeface="Poppins"/>
            </a:endParaRPr>
          </a:p>
          <a:p>
            <a:pPr marL="422909" marR="1178560" lvl="0" indent="0" algn="l" rtl="0">
              <a:lnSpc>
                <a:spcPct val="100000"/>
              </a:lnSpc>
              <a:spcBef>
                <a:spcPts val="1220"/>
              </a:spcBef>
              <a:spcAft>
                <a:spcPts val="0"/>
              </a:spcAft>
              <a:buNone/>
            </a:pPr>
            <a:r>
              <a:rPr lang="en-US" sz="2100" b="0" dirty="0">
                <a:latin typeface="Poppins"/>
                <a:ea typeface="Poppins"/>
                <a:cs typeface="Poppins"/>
                <a:sym typeface="Poppins"/>
              </a:rPr>
              <a:t>Communications deliverables are time-consuming to produce. This approach takes some of the burden off work teams to allow them to focus more on workplans</a:t>
            </a:r>
            <a:endParaRPr sz="21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8" name="Google Shape;208;p8"/>
          <p:cNvSpPr txBox="1"/>
          <p:nvPr/>
        </p:nvSpPr>
        <p:spPr>
          <a:xfrm>
            <a:off x="1984297" y="8986877"/>
            <a:ext cx="1004724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latin typeface="Poppins Medium"/>
                <a:ea typeface="Poppins Medium"/>
                <a:cs typeface="Poppins Medium"/>
                <a:sym typeface="Poppins Medium"/>
              </a:rPr>
              <a:t>NEXT STEPS:</a:t>
            </a:r>
            <a:endParaRPr dirty="0"/>
          </a:p>
        </p:txBody>
      </p:sp>
      <p:grpSp>
        <p:nvGrpSpPr>
          <p:cNvPr id="209" name="Google Shape;209;p8"/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210" name="Google Shape;210;p8"/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211" name="Google Shape;211;p8"/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08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12" name="Google Shape;212;p8"/>
          <p:cNvSpPr/>
          <p:nvPr/>
        </p:nvSpPr>
        <p:spPr>
          <a:xfrm>
            <a:off x="1425799" y="1090050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13" name="Google Shape;213;p8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75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2650" rIns="0" bIns="0" anchor="t" anchorCtr="0">
            <a:spAutoFit/>
          </a:bodyPr>
          <a:lstStyle/>
          <a:p>
            <a:pPr marL="57531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COMMUNICATIONS</a:t>
            </a:r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A68F9250-B3EB-8B50-78D5-3222C15052F5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"/>
          <p:cNvSpPr/>
          <p:nvPr/>
        </p:nvSpPr>
        <p:spPr>
          <a:xfrm>
            <a:off x="1425799" y="1090050"/>
            <a:ext cx="643890" cy="643890"/>
          </a:xfrm>
          <a:custGeom>
            <a:avLst/>
            <a:gdLst/>
            <a:ahLst/>
            <a:cxnLst/>
            <a:rect l="l" t="t" r="r" b="b"/>
            <a:pathLst>
              <a:path w="643889" h="643889" extrusionOk="0">
                <a:moveTo>
                  <a:pt x="643373" y="0"/>
                </a:moveTo>
                <a:lnTo>
                  <a:pt x="0" y="0"/>
                </a:lnTo>
                <a:lnTo>
                  <a:pt x="0" y="643373"/>
                </a:lnTo>
                <a:lnTo>
                  <a:pt x="643373" y="643373"/>
                </a:lnTo>
                <a:lnTo>
                  <a:pt x="643373" y="0"/>
                </a:lnTo>
                <a:close/>
              </a:path>
            </a:pathLst>
          </a:custGeom>
          <a:solidFill>
            <a:srgbClr val="C33E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19" name="Google Shape;219;p9"/>
          <p:cNvSpPr txBox="1">
            <a:spLocks noGrp="1"/>
          </p:cNvSpPr>
          <p:nvPr>
            <p:ph type="title"/>
          </p:nvPr>
        </p:nvSpPr>
        <p:spPr>
          <a:xfrm>
            <a:off x="1053162" y="1001620"/>
            <a:ext cx="17997774" cy="129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2650" rIns="0" bIns="0" anchor="t" anchorCtr="0">
            <a:spAutoFit/>
          </a:bodyPr>
          <a:lstStyle/>
          <a:p>
            <a:pPr marL="57531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HIGH-PRIORITY INITIATIVES</a:t>
            </a:r>
            <a:endParaRPr dirty="0"/>
          </a:p>
        </p:txBody>
      </p:sp>
      <p:sp>
        <p:nvSpPr>
          <p:cNvPr id="220" name="Google Shape;220;p9"/>
          <p:cNvSpPr txBox="1"/>
          <p:nvPr/>
        </p:nvSpPr>
        <p:spPr>
          <a:xfrm>
            <a:off x="2118830" y="3000375"/>
            <a:ext cx="10692765" cy="15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Ensure all preparation has been completed for a smooth Day 1 / Week 1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720"/>
              </a:spcBef>
              <a:spcAft>
                <a:spcPts val="0"/>
              </a:spcAft>
              <a:buNone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Avoid any unnecessary disruptions to the business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None/>
            </a:pPr>
            <a:r>
              <a:rPr lang="en-US" sz="2400" b="0" dirty="0">
                <a:latin typeface="Poppins Light"/>
                <a:ea typeface="Poppins Light"/>
                <a:cs typeface="Poppins Light"/>
                <a:sym typeface="Poppins Light"/>
              </a:rPr>
              <a:t>Limit uncertainties by providing direction</a:t>
            </a:r>
            <a:endParaRPr sz="24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221" name="Google Shape;22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1175" y="3098958"/>
            <a:ext cx="148916" cy="148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21175" y="4020133"/>
            <a:ext cx="148916" cy="148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21175" y="4557189"/>
            <a:ext cx="148916" cy="148916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9"/>
          <p:cNvSpPr txBox="1"/>
          <p:nvPr/>
        </p:nvSpPr>
        <p:spPr>
          <a:xfrm>
            <a:off x="1566282" y="5675086"/>
            <a:ext cx="4784725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Medium"/>
                <a:ea typeface="Poppins Medium"/>
                <a:cs typeface="Poppins Medium"/>
                <a:sym typeface="Poppins Medium"/>
              </a:rPr>
              <a:t>Example Day 1 Mandatories</a:t>
            </a:r>
            <a:endParaRPr sz="27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25" name="Google Shape;225;p9"/>
          <p:cNvSpPr/>
          <p:nvPr/>
        </p:nvSpPr>
        <p:spPr>
          <a:xfrm>
            <a:off x="1640953" y="6311617"/>
            <a:ext cx="4845050" cy="0"/>
          </a:xfrm>
          <a:custGeom>
            <a:avLst/>
            <a:gdLst/>
            <a:ahLst/>
            <a:cxnLst/>
            <a:rect l="l" t="t" r="r" b="b"/>
            <a:pathLst>
              <a:path w="4845050" h="120000" extrusionOk="0">
                <a:moveTo>
                  <a:pt x="0" y="0"/>
                </a:moveTo>
                <a:lnTo>
                  <a:pt x="4844533" y="0"/>
                </a:lnTo>
              </a:path>
            </a:pathLst>
          </a:custGeom>
          <a:noFill/>
          <a:ln w="31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26" name="Google Shape;226;p9"/>
          <p:cNvSpPr txBox="1"/>
          <p:nvPr/>
        </p:nvSpPr>
        <p:spPr>
          <a:xfrm>
            <a:off x="1916908" y="6650587"/>
            <a:ext cx="7606786" cy="369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4126865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Day 1 Communications Employee onboarding Payroll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marR="508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Financial change of control and LOA/DOA requirements </a:t>
            </a:r>
            <a:endParaRPr sz="2050" b="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marR="508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IT Connectivity and access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marR="2158365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Compliance requirements (e.g., safety) Brand/signage no change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Facilities security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Bank signatory changes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Organizational alignment/reporting structure (for Day 1)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27" name="Google Shape;227;p9"/>
          <p:cNvSpPr txBox="1"/>
          <p:nvPr/>
        </p:nvSpPr>
        <p:spPr>
          <a:xfrm>
            <a:off x="10432334" y="5675086"/>
            <a:ext cx="509016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dirty="0">
                <a:latin typeface="Poppins Medium"/>
                <a:ea typeface="Poppins Medium"/>
                <a:cs typeface="Poppins Medium"/>
                <a:sym typeface="Poppins Medium"/>
              </a:rPr>
              <a:t>Example Day 30 Mandatories</a:t>
            </a:r>
            <a:endParaRPr sz="270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28" name="Google Shape;228;p9"/>
          <p:cNvSpPr/>
          <p:nvPr/>
        </p:nvSpPr>
        <p:spPr>
          <a:xfrm>
            <a:off x="10556226" y="6311617"/>
            <a:ext cx="4845050" cy="0"/>
          </a:xfrm>
          <a:custGeom>
            <a:avLst/>
            <a:gdLst/>
            <a:ahLst/>
            <a:cxnLst/>
            <a:rect l="l" t="t" r="r" b="b"/>
            <a:pathLst>
              <a:path w="4845050" h="120000" extrusionOk="0">
                <a:moveTo>
                  <a:pt x="0" y="0"/>
                </a:moveTo>
                <a:lnTo>
                  <a:pt x="4844533" y="0"/>
                </a:lnTo>
              </a:path>
            </a:pathLst>
          </a:custGeom>
          <a:noFill/>
          <a:ln w="31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29" name="Google Shape;229;p9"/>
          <p:cNvSpPr txBox="1"/>
          <p:nvPr/>
        </p:nvSpPr>
        <p:spPr>
          <a:xfrm>
            <a:off x="10845934" y="6702941"/>
            <a:ext cx="8959715" cy="2498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9350" rIns="0" bIns="0" anchor="t" anchorCtr="0">
            <a:spAutoFit/>
          </a:bodyPr>
          <a:lstStyle/>
          <a:p>
            <a:pPr marL="12700" marR="2983230" lvl="0" indent="0" algn="l" rtl="0">
              <a:lnSpc>
                <a:spcPct val="1126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Assessment requirements (systems, people, processes, things you need to learn fast)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marR="1496060" lvl="0" indent="0" algn="l" rtl="0">
              <a:lnSpc>
                <a:spcPct val="117300"/>
              </a:lnSpc>
              <a:spcBef>
                <a:spcPts val="165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Organizational alignment and staffing roll-out initiatives High priority policy &amp; process alignment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marR="2404110" lvl="0" indent="0" algn="l" rtl="0">
              <a:lnSpc>
                <a:spcPct val="117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Financial and treasury initiatives related to close Ongoing communications &amp; updates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None/>
            </a:pPr>
            <a:r>
              <a:rPr lang="en-US" sz="2050" b="0" dirty="0">
                <a:latin typeface="Poppins Light"/>
                <a:ea typeface="Poppins Light"/>
                <a:cs typeface="Poppins Light"/>
                <a:sym typeface="Poppins Light"/>
              </a:rPr>
              <a:t>“Enabling initiatives” (must be complete to allow other work to start)</a:t>
            </a:r>
            <a:endParaRPr sz="205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230" name="Google Shape;230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0949" y="7193883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0949" y="6830893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0949" y="7919865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0949" y="7556874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0949" y="8282855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0949" y="8645846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0949" y="9027452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0949" y="9390443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0949" y="9753434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0949" y="10116425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80407" y="6846406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80407" y="7591834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80407" y="7936966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80407" y="8328575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80407" y="8767614"/>
            <a:ext cx="121776" cy="12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80407" y="9046762"/>
            <a:ext cx="121776" cy="1217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189;p7">
            <a:extLst>
              <a:ext uri="{FF2B5EF4-FFF2-40B4-BE49-F238E27FC236}">
                <a16:creationId xmlns:a16="http://schemas.microsoft.com/office/drawing/2014/main" id="{5EA1FD7E-D675-764F-6BC3-B8B0A01AC1FA}"/>
              </a:ext>
            </a:extLst>
          </p:cNvPr>
          <p:cNvGrpSpPr/>
          <p:nvPr/>
        </p:nvGrpSpPr>
        <p:grpSpPr>
          <a:xfrm>
            <a:off x="19337602" y="10678965"/>
            <a:ext cx="643890" cy="643890"/>
            <a:chOff x="8832850" y="682766"/>
            <a:chExt cx="643890" cy="643890"/>
          </a:xfrm>
        </p:grpSpPr>
        <p:sp>
          <p:nvSpPr>
            <p:cNvPr id="3" name="Google Shape;190;p7">
              <a:extLst>
                <a:ext uri="{FF2B5EF4-FFF2-40B4-BE49-F238E27FC236}">
                  <a16:creationId xmlns:a16="http://schemas.microsoft.com/office/drawing/2014/main" id="{220FCFCE-1311-A24D-8068-06A5CF16D39B}"/>
                </a:ext>
              </a:extLst>
            </p:cNvPr>
            <p:cNvSpPr/>
            <p:nvPr/>
          </p:nvSpPr>
          <p:spPr>
            <a:xfrm>
              <a:off x="8832850" y="682766"/>
              <a:ext cx="643890" cy="643890"/>
            </a:xfrm>
            <a:custGeom>
              <a:avLst/>
              <a:gdLst/>
              <a:ahLst/>
              <a:cxnLst/>
              <a:rect l="l" t="t" r="r" b="b"/>
              <a:pathLst>
                <a:path w="643889" h="643889" extrusionOk="0">
                  <a:moveTo>
                    <a:pt x="643373" y="0"/>
                  </a:moveTo>
                  <a:lnTo>
                    <a:pt x="0" y="0"/>
                  </a:lnTo>
                  <a:lnTo>
                    <a:pt x="0" y="643373"/>
                  </a:lnTo>
                  <a:lnTo>
                    <a:pt x="643373" y="643373"/>
                  </a:lnTo>
                  <a:lnTo>
                    <a:pt x="643373" y="0"/>
                  </a:lnTo>
                  <a:close/>
                </a:path>
              </a:pathLst>
            </a:custGeom>
            <a:solidFill>
              <a:srgbClr val="C33EF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4" name="Google Shape;191;p7">
              <a:extLst>
                <a:ext uri="{FF2B5EF4-FFF2-40B4-BE49-F238E27FC236}">
                  <a16:creationId xmlns:a16="http://schemas.microsoft.com/office/drawing/2014/main" id="{BC50CD3F-F570-EFCA-273D-C5601ADD0A78}"/>
                </a:ext>
              </a:extLst>
            </p:cNvPr>
            <p:cNvSpPr txBox="1"/>
            <p:nvPr/>
          </p:nvSpPr>
          <p:spPr>
            <a:xfrm>
              <a:off x="8981855" y="844731"/>
              <a:ext cx="345880" cy="319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dirty="0">
                  <a:solidFill>
                    <a:srgbClr val="1C1623"/>
                  </a:solidFill>
                  <a:latin typeface="Poppins"/>
                  <a:ea typeface="Poppins"/>
                  <a:cs typeface="Poppins"/>
                  <a:sym typeface="Poppins"/>
                </a:rPr>
                <a:t>09</a:t>
              </a:r>
              <a:endParaRPr sz="2000" b="0" i="0" dirty="0">
                <a:solidFill>
                  <a:srgbClr val="1C162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5" name="Holder 5">
            <a:extLst>
              <a:ext uri="{FF2B5EF4-FFF2-40B4-BE49-F238E27FC236}">
                <a16:creationId xmlns:a16="http://schemas.microsoft.com/office/drawing/2014/main" id="{13EA87F7-CBD4-0D2F-316A-E537DE30CF55}"/>
              </a:ext>
            </a:extLst>
          </p:cNvPr>
          <p:cNvSpPr txBox="1">
            <a:spLocks/>
          </p:cNvSpPr>
          <p:nvPr/>
        </p:nvSpPr>
        <p:spPr>
          <a:xfrm>
            <a:off x="333029" y="10846559"/>
            <a:ext cx="46234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MandAPlaybook.com</a:t>
            </a:r>
            <a:endParaRPr lang="en-US" sz="1600" dirty="0"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1842</Words>
  <Application>Microsoft Office PowerPoint</Application>
  <PresentationFormat>Custom</PresentationFormat>
  <Paragraphs>361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Poppins</vt:lpstr>
      <vt:lpstr>Poppins SemiBold</vt:lpstr>
      <vt:lpstr>Garamond</vt:lpstr>
      <vt:lpstr>Century Gothic</vt:lpstr>
      <vt:lpstr>Poppins Medium</vt:lpstr>
      <vt:lpstr>Times New Roman</vt:lpstr>
      <vt:lpstr>Poppins Light</vt:lpstr>
      <vt:lpstr>Office Theme</vt:lpstr>
      <vt:lpstr>PowerPoint Presentation</vt:lpstr>
      <vt:lpstr>TABLE OF CONTENTS </vt:lpstr>
      <vt:lpstr>BACKGROUND</vt:lpstr>
      <vt:lpstr>DEAL OBJECTIVES</vt:lpstr>
      <vt:lpstr>GUIDING PRINCIPLES</vt:lpstr>
      <vt:lpstr>END STATES</vt:lpstr>
      <vt:lpstr>ACQUIRED CO. INTEGRATION</vt:lpstr>
      <vt:lpstr>COMMUNICATIONS</vt:lpstr>
      <vt:lpstr>HIGH-PRIORITY INITIATIVES</vt:lpstr>
      <vt:lpstr>INTEGRATION COMMUNICATION DELIVERABLES  </vt:lpstr>
      <vt:lpstr>WHY WE NEED TO START NOW</vt:lpstr>
      <vt:lpstr>OPERATIONAL DISCOVERY</vt:lpstr>
      <vt:lpstr>STRUCTURE OF DISCOVERY</vt:lpstr>
      <vt:lpstr>CRITICAL INFORMATION</vt:lpstr>
      <vt:lpstr>MEETING CADENCE [ALL TIMES CST]</vt:lpstr>
      <vt:lpstr>UPCOMING MEETINGS / MAJOR DATES</vt:lpstr>
      <vt:lpstr>PROCESS</vt:lpstr>
      <vt:lpstr>NEXT STEPS</vt:lpstr>
      <vt:lpstr>NEXT STEPS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IMO</dc:title>
  <dc:creator>4FOLD STUDIO</dc:creator>
  <cp:lastModifiedBy>Joseph Aberger</cp:lastModifiedBy>
  <cp:revision>9</cp:revision>
  <dcterms:created xsi:type="dcterms:W3CDTF">2024-05-06T18:31:23Z</dcterms:created>
  <dcterms:modified xsi:type="dcterms:W3CDTF">2026-07-24T16:46:18Z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2024-05-06T00:00:00Z</vt:filetime>
  </property>
  <property fmtid="{D5CDD505-2E9C-101B-9397-08002B2CF9AE}" pid="3" name="Creator">
    <vt:lpwstr>Adobe Illustrator 27.3 (Windows)</vt:lpwstr>
  </property>
  <property fmtid="{D5CDD505-2E9C-101B-9397-08002B2CF9AE}" pid="4" name="LastSaved">
    <vt:filetime>2024-05-06T00:00:00Z</vt:filetime>
  </property>
  <property fmtid="{D5CDD505-2E9C-101B-9397-08002B2CF9AE}" pid="5" name="Producer">
    <vt:lpwstr>Adobe PDF library 17.00</vt:lpwstr>
  </property>
</Properties>
</file>